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4"/>
  </p:notesMasterIdLst>
  <p:sldIdLst>
    <p:sldId id="284" r:id="rId5"/>
    <p:sldId id="285" r:id="rId6"/>
    <p:sldId id="287" r:id="rId7"/>
    <p:sldId id="288" r:id="rId8"/>
    <p:sldId id="258" r:id="rId9"/>
    <p:sldId id="260" r:id="rId10"/>
    <p:sldId id="280" r:id="rId11"/>
    <p:sldId id="281" r:id="rId12"/>
    <p:sldId id="282" r:id="rId13"/>
  </p:sldIdLst>
  <p:sldSz cx="12192000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Play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Untitled Section" id="{DBCDB5AE-1A5B-3347-A1AB-8C33CFFAE373}">
          <p14:sldIdLst>
            <p14:sldId id="284"/>
            <p14:sldId id="285"/>
            <p14:sldId id="287"/>
            <p14:sldId id="288"/>
            <p14:sldId id="258"/>
            <p14:sldId id="260"/>
            <p14:sldId id="280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3gFEPoGZoqTunX7awUBZZdKSB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AD7872-F4A5-46F9-D6DE-F1E9D6C00152}" v="73" dt="2025-09-03T15:33:01.319"/>
    <p1510:client id="{7A71D7AA-8063-B1B0-0C11-D38086D6E6FF}" v="37" dt="2025-09-02T20:15:47.832"/>
    <p1510:client id="{87C152CF-A157-B08D-FE78-2ECFD4BBCF98}" v="94" dt="2025-09-02T15:44:10.247"/>
    <p1510:client id="{9FF1ECA5-6CB4-76C7-F872-8B327287572D}" v="3" dt="2025-09-03T15:45:52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0"/>
    <p:restoredTop sz="94689"/>
  </p:normalViewPr>
  <p:slideViewPr>
    <p:cSldViewPr snapToGrid="0">
      <p:cViewPr varScale="1">
        <p:scale>
          <a:sx n="184" d="100"/>
          <a:sy n="184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9" Type="http://schemas.microsoft.com/office/2015/10/relationships/revisionInfo" Target="revisionInfo.xml"/><Relationship Id="rId3" Type="http://schemas.openxmlformats.org/officeDocument/2006/relationships/customXml" Target="../customXml/item3.xml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9B20B-D35F-B04B-B9D8-7E24EBDC3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D2ECCC-BCF9-CD4B-8090-F94A17EB6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7F3E4-E21B-AD4A-ADB2-B1D33CCD4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A549A-3B8A-BB4C-A72A-A13B4D68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FCDE-E333-1C42-819A-006B370F5BE9}" type="datetime1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D507F-B536-AF48-8DA9-D70C61BC9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774A4C-30C5-0346-90AE-710EA477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9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allpaperflare.com/blue-and-white-solar-panel-at-daytime-photovoltaic-solar-system-wallpaper-ulup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6D55C-EC48-6B49-90D5-D104DFEA2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solidFill>
                  <a:srgbClr val="000F9F"/>
                </a:solidFill>
                <a:latin typeface="Cambria" panose="02040503050406030204" pitchFamily="18" charset="0"/>
              </a:rPr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03B8C6-A0F0-9744-BBA7-A6CD8C2F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757575"/>
                </a:solidFill>
                <a:latin typeface="Cambria" panose="02040503050406030204" pitchFamily="18" charset="0"/>
              </a:rPr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DDF1D-6DFB-BA41-B09D-D5474CCEF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44"/>
            <a:ext cx="12192000" cy="348863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F7A990D-C114-D041-931C-CCED2732C217}"/>
              </a:ext>
            </a:extLst>
          </p:cNvPr>
          <p:cNvSpPr txBox="1">
            <a:spLocks/>
          </p:cNvSpPr>
          <p:nvPr/>
        </p:nvSpPr>
        <p:spPr>
          <a:xfrm>
            <a:off x="832658" y="4791509"/>
            <a:ext cx="10648603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September 3, 2025 | 11:00 PM – 12:30 PM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Google Shape;84;p1">
            <a:extLst>
              <a:ext uri="{FF2B5EF4-FFF2-40B4-BE49-F238E27FC236}">
                <a16:creationId xmlns:a16="http://schemas.microsoft.com/office/drawing/2014/main" id="{1A620BA6-1C57-37F8-90BB-9C1351FBB360}"/>
              </a:ext>
            </a:extLst>
          </p:cNvPr>
          <p:cNvSpPr txBox="1">
            <a:spLocks/>
          </p:cNvSpPr>
          <p:nvPr/>
        </p:nvSpPr>
        <p:spPr>
          <a:xfrm>
            <a:off x="1690255" y="240390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6000"/>
            </a:pPr>
            <a:r>
              <a:rPr lang="en-US" sz="4800" b="1" dirty="0">
                <a:solidFill>
                  <a:srgbClr val="000F9F"/>
                </a:solidFill>
                <a:latin typeface="Cambria"/>
                <a:ea typeface="Cambria"/>
                <a:cs typeface="Cambria"/>
                <a:sym typeface="Cambria"/>
              </a:rPr>
              <a:t>DEI Advisory Committee Meeting</a:t>
            </a:r>
            <a:endParaRPr lang="en-US" sz="4800" b="1" dirty="0">
              <a:solidFill>
                <a:srgbClr val="000F9F"/>
              </a:solidFill>
              <a:latin typeface="Cambria"/>
              <a:ea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15279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8DB5C-2748-BC4D-8758-3FD89D6D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solidFill>
                  <a:srgbClr val="000F9F"/>
                </a:solidFill>
                <a:latin typeface="Cambria" panose="02040503050406030204" pitchFamily="18" charset="0"/>
              </a:rPr>
              <a:t>Welcome In!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3C54-A043-D04B-BD92-CE07EB092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0869E"/>
                </a:solidFill>
                <a:latin typeface="Cambria" panose="02040503050406030204" pitchFamily="18" charset="0"/>
              </a:rPr>
              <a:t>Please, take a moment to arrive.</a:t>
            </a:r>
          </a:p>
          <a:p>
            <a:pPr marL="0" indent="0">
              <a:buNone/>
            </a:pPr>
            <a:endParaRPr lang="en-US" sz="1600">
              <a:solidFill>
                <a:srgbClr val="000F9F"/>
              </a:solidFill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84C49-9CB1-4643-AB7A-FFA80A0B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ECDA5-1536-AF4E-A93C-982E397E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0548"/>
            <a:ext cx="10692331" cy="9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05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9B786D4-7995-5A4E-8196-D5D247EC73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434" r="4434"/>
          <a:stretch>
            <a:fillRect/>
          </a:stretch>
        </p:blipFill>
        <p:spPr>
          <a:xfrm>
            <a:off x="951815" y="1920070"/>
            <a:ext cx="3066848" cy="2244166"/>
          </a:xfrm>
          <a:ln w="38100">
            <a:solidFill>
              <a:srgbClr val="FFCD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4DF26-DDED-9B40-B8E1-207594B8C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55" y="148352"/>
            <a:ext cx="10692331" cy="91233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F7043-C826-3144-8D2F-74D7FD7C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1E0C21D-1166-BA84-167A-A71F3F516517}"/>
              </a:ext>
            </a:extLst>
          </p:cNvPr>
          <p:cNvSpPr txBox="1">
            <a:spLocks/>
          </p:cNvSpPr>
          <p:nvPr/>
        </p:nvSpPr>
        <p:spPr>
          <a:xfrm>
            <a:off x="4316866" y="3807510"/>
            <a:ext cx="7465333" cy="706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F9F"/>
                </a:solidFill>
                <a:latin typeface="Cambria"/>
                <a:ea typeface="Cambria"/>
              </a:rPr>
              <a:t>Working Agreements</a:t>
            </a:r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DDF6BF8-2C5A-4445-F407-A393E3F48FDF}"/>
              </a:ext>
            </a:extLst>
          </p:cNvPr>
          <p:cNvGraphicFramePr>
            <a:graphicFrameLocks noGrp="1"/>
          </p:cNvGraphicFramePr>
          <p:nvPr/>
        </p:nvGraphicFramePr>
        <p:xfrm>
          <a:off x="938892" y="4612821"/>
          <a:ext cx="1037302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604">
                  <a:extLst>
                    <a:ext uri="{9D8B030D-6E8A-4147-A177-3AD203B41FA5}">
                      <a16:colId xmlns:a16="http://schemas.microsoft.com/office/drawing/2014/main" val="3535764321"/>
                    </a:ext>
                  </a:extLst>
                </a:gridCol>
                <a:gridCol w="2074604">
                  <a:extLst>
                    <a:ext uri="{9D8B030D-6E8A-4147-A177-3AD203B41FA5}">
                      <a16:colId xmlns:a16="http://schemas.microsoft.com/office/drawing/2014/main" val="1626717924"/>
                    </a:ext>
                  </a:extLst>
                </a:gridCol>
                <a:gridCol w="2074604">
                  <a:extLst>
                    <a:ext uri="{9D8B030D-6E8A-4147-A177-3AD203B41FA5}">
                      <a16:colId xmlns:a16="http://schemas.microsoft.com/office/drawing/2014/main" val="1440976443"/>
                    </a:ext>
                  </a:extLst>
                </a:gridCol>
                <a:gridCol w="2074604">
                  <a:extLst>
                    <a:ext uri="{9D8B030D-6E8A-4147-A177-3AD203B41FA5}">
                      <a16:colId xmlns:a16="http://schemas.microsoft.com/office/drawing/2014/main" val="841107893"/>
                    </a:ext>
                  </a:extLst>
                </a:gridCol>
                <a:gridCol w="2074604">
                  <a:extLst>
                    <a:ext uri="{9D8B030D-6E8A-4147-A177-3AD203B41FA5}">
                      <a16:colId xmlns:a16="http://schemas.microsoft.com/office/drawing/2014/main" val="2213376854"/>
                    </a:ext>
                  </a:extLst>
                </a:gridCol>
              </a:tblGrid>
              <a:tr h="128614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Focus on Systems: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 Move out of the individual focus and zoom out to consider systemic cause for barriers or burdens felt by individuals.</a:t>
                      </a: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 </a:t>
                      </a:r>
                      <a:endParaRPr lang="en-US" sz="1400" b="0" i="0" u="none" strike="noStrike" noProof="0">
                        <a:solidFill>
                          <a:schemeClr val="bg1"/>
                        </a:solidFill>
                        <a:latin typeface="Cambria"/>
                      </a:endParaRPr>
                    </a:p>
                  </a:txBody>
                  <a:tcPr>
                    <a:solidFill>
                      <a:srgbClr val="00869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Move up/Move up: 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Be aware of one’s own contributions.  If you find yourself talking more, move up your listening.  If you find yourself listening more, work to move up your contributions. </a:t>
                      </a:r>
                    </a:p>
                  </a:txBody>
                  <a:tcPr>
                    <a:solidFill>
                      <a:srgbClr val="00869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With and not for: 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We are representatives in this space and we are tasked with advocating for perspectives and turning back to our spheres to bring them along with us in this space.</a:t>
                      </a:r>
                    </a:p>
                  </a:txBody>
                  <a:tcPr>
                    <a:solidFill>
                      <a:srgbClr val="00869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Confidentiality within this space:</a:t>
                      </a: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 Maintain confidentiality of what committee members share. Allow members to speak their minds.</a:t>
                      </a:r>
                    </a:p>
                  </a:txBody>
                  <a:tcPr>
                    <a:solidFill>
                      <a:srgbClr val="00869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Agree to Disagree: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Cambria"/>
                        </a:rPr>
                        <a:t>We may not always agree. There may be non-closure and we can expect and work to accept that.  </a:t>
                      </a:r>
                      <a:endParaRPr lang="en-US" sz="1400" b="1" i="0" u="none" strike="noStrike" noProof="0">
                        <a:solidFill>
                          <a:schemeClr val="bg1"/>
                        </a:solidFill>
                        <a:latin typeface="Cambria"/>
                      </a:endParaRPr>
                    </a:p>
                  </a:txBody>
                  <a:tcPr>
                    <a:solidFill>
                      <a:srgbClr val="0086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67032"/>
                  </a:ext>
                </a:extLst>
              </a:tr>
            </a:tbl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43FE3DB3-F4D6-796D-6CA2-9508617C7BDC}"/>
              </a:ext>
            </a:extLst>
          </p:cNvPr>
          <p:cNvSpPr txBox="1">
            <a:spLocks/>
          </p:cNvSpPr>
          <p:nvPr/>
        </p:nvSpPr>
        <p:spPr>
          <a:xfrm>
            <a:off x="951365" y="1004438"/>
            <a:ext cx="7465333" cy="706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0F9F"/>
                </a:solidFill>
                <a:latin typeface="Cambria"/>
                <a:ea typeface="Cambria"/>
              </a:rPr>
              <a:t>Housekeeping</a:t>
            </a:r>
            <a:endParaRPr lang="en-US" b="1">
              <a:solidFill>
                <a:srgbClr val="000F9F"/>
              </a:solidFill>
              <a:latin typeface="Cambria"/>
              <a:ea typeface="Cambri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FCF17B-2A82-9C60-CC55-9AB0D9866C24}"/>
              </a:ext>
            </a:extLst>
          </p:cNvPr>
          <p:cNvSpPr txBox="1"/>
          <p:nvPr/>
        </p:nvSpPr>
        <p:spPr>
          <a:xfrm>
            <a:off x="4454071" y="2013857"/>
            <a:ext cx="595992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har char="•"/>
            </a:pPr>
            <a:r>
              <a:rPr lang="en-US" sz="2400" dirty="0">
                <a:solidFill>
                  <a:schemeClr val="tx1"/>
                </a:solidFill>
                <a:latin typeface="Cambria"/>
                <a:ea typeface="Calibri"/>
                <a:cs typeface="Calibri"/>
              </a:rPr>
              <a:t>Mind the mic</a:t>
            </a:r>
            <a:endParaRPr lang="en-US">
              <a:solidFill>
                <a:schemeClr val="tx1"/>
              </a:solidFill>
            </a:endParaRPr>
          </a:p>
          <a:p>
            <a:pPr marL="342900" indent="-342900">
              <a:buChar char="•"/>
            </a:pPr>
            <a:r>
              <a:rPr lang="en-US" sz="2400" dirty="0">
                <a:solidFill>
                  <a:schemeClr val="tx1"/>
                </a:solidFill>
                <a:latin typeface="Cambria"/>
                <a:ea typeface="Calibri"/>
                <a:cs typeface="Calibri"/>
              </a:rPr>
              <a:t>Use the chat</a:t>
            </a:r>
          </a:p>
          <a:p>
            <a:pPr marL="342900" indent="-342900">
              <a:buChar char="•"/>
            </a:pPr>
            <a:r>
              <a:rPr lang="en-US" sz="2400" dirty="0">
                <a:solidFill>
                  <a:schemeClr val="tx1"/>
                </a:solidFill>
                <a:latin typeface="Cambria"/>
                <a:ea typeface="Calibri"/>
                <a:cs typeface="Calibri"/>
              </a:rPr>
              <a:t>Ask for tech support if needed</a:t>
            </a:r>
          </a:p>
        </p:txBody>
      </p:sp>
    </p:spTree>
    <p:extLst>
      <p:ext uri="{BB962C8B-B14F-4D97-AF65-F5344CB8AC3E}">
        <p14:creationId xmlns:p14="http://schemas.microsoft.com/office/powerpoint/2010/main" val="1618285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94E9C-7827-794D-40FC-EDA027FD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0490-ED1B-F639-9841-71C72663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265237"/>
            <a:ext cx="10515600" cy="6937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F9F"/>
                </a:solidFill>
                <a:latin typeface="Cambria" panose="02040503050406030204" pitchFamily="18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9AFA4-540D-B965-4970-6205A1AB8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921" y="2167394"/>
            <a:ext cx="10524671" cy="3922256"/>
          </a:xfrm>
        </p:spPr>
        <p:txBody>
          <a:bodyPr>
            <a:normAutofit/>
          </a:bodyPr>
          <a:lstStyle/>
          <a:p>
            <a:pPr indent="-457200"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/>
                <a:ea typeface="Cambria"/>
              </a:rPr>
              <a:t>Welcome</a:t>
            </a:r>
            <a:endParaRPr lang="en-US">
              <a:solidFill>
                <a:schemeClr val="tx1"/>
              </a:solidFill>
            </a:endParaRPr>
          </a:p>
          <a:p>
            <a:pPr indent="-457200"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/>
                <a:ea typeface="Cambria"/>
              </a:rPr>
              <a:t>Introductions</a:t>
            </a:r>
          </a:p>
          <a:p>
            <a:pPr indent="-457200"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/>
                <a:ea typeface="Cambria"/>
              </a:rPr>
              <a:t>Updates from the Bureau Chief</a:t>
            </a:r>
            <a:endParaRPr lang="en-US">
              <a:solidFill>
                <a:schemeClr val="tx1"/>
              </a:solidFill>
              <a:latin typeface="Cambria"/>
              <a:ea typeface="Cambria"/>
            </a:endParaRPr>
          </a:p>
          <a:p>
            <a:pPr indent="-457200"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/>
                <a:ea typeface="Cambria"/>
              </a:rPr>
              <a:t>Advisory Committee Discussion</a:t>
            </a:r>
          </a:p>
          <a:p>
            <a:pPr indent="-457200"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/>
                <a:ea typeface="Cambria"/>
              </a:rPr>
              <a:t>Topic Generation</a:t>
            </a:r>
            <a:endParaRPr lang="en-US">
              <a:solidFill>
                <a:schemeClr val="tx1"/>
              </a:solidFill>
              <a:latin typeface="Cambria"/>
              <a:ea typeface="Cambria"/>
            </a:endParaRPr>
          </a:p>
          <a:p>
            <a:pPr indent="-457200"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/>
                <a:ea typeface="Cambria"/>
              </a:rPr>
              <a:t>Closing</a:t>
            </a:r>
            <a:endParaRPr lang="en-US">
              <a:solidFill>
                <a:schemeClr val="tx1"/>
              </a:solidFill>
              <a:latin typeface="Cambria" panose="02040503050406030204" pitchFamily="18" charset="0"/>
              <a:ea typeface="Cambria"/>
            </a:endParaRPr>
          </a:p>
          <a:p>
            <a:pPr marL="0" indent="0">
              <a:buNone/>
            </a:pPr>
            <a:endParaRPr lang="en-US" b="1" dirty="0">
              <a:solidFill>
                <a:srgbClr val="00869E"/>
              </a:solidFill>
              <a:latin typeface="Cambria" panose="0204050305040603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4FAF4-0538-92BC-2E06-8524C0B0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67A2-FD9E-644E-A981-4FDBB6C4D4B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E9F79C-4B9F-1DE9-109A-492153486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250548"/>
            <a:ext cx="10692331" cy="912330"/>
          </a:xfrm>
          <a:prstGeom prst="rect">
            <a:avLst/>
          </a:prstGeom>
        </p:spPr>
      </p:pic>
      <p:pic>
        <p:nvPicPr>
          <p:cNvPr id="6" name="Picture 5" descr="Solar panels on a roof&#10;&#10;Description automatically generated with low confidence">
            <a:extLst>
              <a:ext uri="{FF2B5EF4-FFF2-40B4-BE49-F238E27FC236}">
                <a16:creationId xmlns:a16="http://schemas.microsoft.com/office/drawing/2014/main" id="{53D05ECD-332E-D529-3AD3-73AB0FDE3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93710" y="2274172"/>
            <a:ext cx="4094820" cy="2733293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0949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738448" y="102183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dirty="0">
                <a:solidFill>
                  <a:srgbClr val="000F9F"/>
                </a:solidFill>
                <a:latin typeface="Cambria"/>
                <a:sym typeface="Play"/>
              </a:rPr>
              <a:t>Introductions</a:t>
            </a:r>
            <a:endParaRPr b="1" dirty="0">
              <a:solidFill>
                <a:srgbClr val="000F9F"/>
              </a:solidFill>
              <a:latin typeface="Cambria"/>
            </a:endParaRPr>
          </a:p>
        </p:txBody>
      </p:sp>
      <p:sp>
        <p:nvSpPr>
          <p:cNvPr id="97" name="Google Shape;97;p3"/>
          <p:cNvSpPr txBox="1">
            <a:spLocks noGrp="1"/>
          </p:cNvSpPr>
          <p:nvPr>
            <p:ph type="body" idx="1"/>
          </p:nvPr>
        </p:nvSpPr>
        <p:spPr>
          <a:xfrm>
            <a:off x="838200" y="194355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  <a:ea typeface="Calibri"/>
                <a:cs typeface="Calibri"/>
                <a:sym typeface="Calibri"/>
              </a:rPr>
              <a:t>IPA Staff: Name, Pronouns, Title, Areas of </a:t>
            </a: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work</a:t>
            </a:r>
            <a:endParaRPr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28600" indent="-228600">
              <a:buClr>
                <a:srgbClr val="666666"/>
              </a:buClr>
              <a:buSzPts val="2000"/>
            </a:pPr>
            <a:r>
              <a:rPr lang="en-US" sz="2400" dirty="0">
                <a:solidFill>
                  <a:schemeClr val="tx1"/>
                </a:solidFill>
                <a:latin typeface="Cambria"/>
              </a:rPr>
              <a:t>Committee</a:t>
            </a:r>
            <a:r>
              <a:rPr lang="en-US" sz="2400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 Members: Name, Pronouns</a:t>
            </a:r>
            <a:r>
              <a:rPr lang="en-US" sz="2400" dirty="0">
                <a:solidFill>
                  <a:schemeClr val="tx1"/>
                </a:solidFill>
                <a:latin typeface="Cambria"/>
              </a:rPr>
              <a:t>, Organization</a:t>
            </a:r>
            <a:endParaRPr sz="2400" dirty="0">
              <a:solidFill>
                <a:schemeClr val="tx1"/>
              </a:solidFill>
              <a:latin typeface="Cambri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</a:pPr>
            <a:endParaRPr sz="24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sz="2400" dirty="0">
                <a:solidFill>
                  <a:schemeClr val="tx1"/>
                </a:solidFill>
                <a:latin typeface="Cambria" panose="02040503050406030204" pitchFamily="18" charset="0"/>
              </a:rPr>
              <a:t>Reflection Prompt: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endParaRPr lang="en-US" sz="2400" b="1" i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  <a:latin typeface="Cambria"/>
                <a:ea typeface="Cambria"/>
              </a:rPr>
              <a:t>What recent experiences or insights related to your work shines a light on the promise of equitable shifts happening in the clean energy sector? </a:t>
            </a:r>
            <a:r>
              <a:rPr lang="en-US" sz="2400" b="1" i="1" dirty="0">
                <a:solidFill>
                  <a:schemeClr val="tx1"/>
                </a:solidFill>
                <a:latin typeface="Cambria"/>
              </a:rPr>
              <a:t> </a:t>
            </a:r>
            <a:endParaRPr sz="2400">
              <a:solidFill>
                <a:schemeClr val="tx1"/>
              </a:solidFill>
              <a:latin typeface="Cambri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ACBC9C-CCF7-350F-F8A2-AFD48F838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823"/>
            <a:ext cx="10692331" cy="9123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838200" y="9262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dirty="0">
                <a:solidFill>
                  <a:srgbClr val="000F9F"/>
                </a:solidFill>
                <a:latin typeface="Cambria"/>
                <a:sym typeface="Play"/>
              </a:rPr>
              <a:t>Updates from the Bureau </a:t>
            </a:r>
            <a:endParaRPr b="1" dirty="0">
              <a:solidFill>
                <a:srgbClr val="000F9F"/>
              </a:solidFill>
              <a:latin typeface="Cambria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body" idx="1"/>
          </p:nvPr>
        </p:nvSpPr>
        <p:spPr>
          <a:xfrm>
            <a:off x="838200" y="208869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US" dirty="0">
                <a:latin typeface="Cambria"/>
                <a:ea typeface="Cambria"/>
              </a:rPr>
              <a:t>LTP Draft &amp; Stakeholder Feedback</a:t>
            </a:r>
          </a:p>
          <a:p>
            <a:pPr>
              <a:buClr>
                <a:srgbClr val="000000"/>
              </a:buClr>
              <a:buSzPts val="2000"/>
            </a:pPr>
            <a:r>
              <a:rPr lang="en-US" dirty="0">
                <a:latin typeface="Cambria"/>
                <a:ea typeface="Cambria"/>
              </a:rPr>
              <a:t>Racial Disparity Study </a:t>
            </a:r>
          </a:p>
          <a:p>
            <a:pPr>
              <a:buClr>
                <a:srgbClr val="000000"/>
              </a:buClr>
              <a:buSzPts val="2000"/>
            </a:pPr>
            <a:r>
              <a:rPr lang="en-US" dirty="0">
                <a:latin typeface="Cambria"/>
                <a:ea typeface="Cambria"/>
              </a:rPr>
              <a:t>Southern IL Clean Energy Summit </a:t>
            </a:r>
          </a:p>
          <a:p>
            <a:pPr>
              <a:buClr>
                <a:srgbClr val="000000"/>
              </a:buClr>
              <a:buSzPts val="2000"/>
            </a:pPr>
            <a:r>
              <a:rPr lang="en-US" dirty="0">
                <a:latin typeface="Cambria"/>
                <a:ea typeface="Cambria"/>
              </a:rPr>
              <a:t>DEI Data Dashboard </a:t>
            </a:r>
          </a:p>
          <a:p>
            <a:pPr>
              <a:buClr>
                <a:srgbClr val="000000"/>
              </a:buClr>
              <a:buSzPts val="2000"/>
            </a:pPr>
            <a:r>
              <a:rPr lang="en-US" dirty="0">
                <a:latin typeface="Cambria"/>
                <a:ea typeface="Cambria"/>
              </a:rPr>
              <a:t>Business Enterprise Program (BEP) Efforts</a:t>
            </a:r>
          </a:p>
          <a:p>
            <a:pPr>
              <a:buClr>
                <a:srgbClr val="000000"/>
              </a:buClr>
              <a:buSzPts val="2000"/>
            </a:pPr>
            <a:r>
              <a:rPr lang="en-US" dirty="0">
                <a:latin typeface="Cambria"/>
                <a:ea typeface="Cambria"/>
              </a:rPr>
              <a:t>Internal Equity-Centered Leadership Academy</a:t>
            </a:r>
          </a:p>
          <a:p>
            <a:pPr marL="114300" indent="0">
              <a:buClr>
                <a:srgbClr val="000000"/>
              </a:buClr>
              <a:buSzPts val="2000"/>
              <a:buNone/>
            </a:pPr>
            <a:endParaRPr lang="en-US" dirty="0">
              <a:latin typeface="Cambria"/>
              <a:ea typeface="Cambria"/>
            </a:endParaRPr>
          </a:p>
          <a:p>
            <a:pPr marL="228600" indent="-228600" algn="l">
              <a:lnSpc>
                <a:spcPct val="90000"/>
              </a:lnSpc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endParaRPr lang="en-US" dirty="0">
              <a:latin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74EDF9-27C5-ED48-9A4F-13BA6536D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823"/>
            <a:ext cx="10692331" cy="912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838200" y="106478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dirty="0">
                <a:solidFill>
                  <a:srgbClr val="000F9F"/>
                </a:solidFill>
                <a:latin typeface="Cambria"/>
                <a:sym typeface="Play"/>
              </a:rPr>
              <a:t>Group Discussion</a:t>
            </a:r>
            <a:endParaRPr lang="en-US" b="1" dirty="0">
              <a:solidFill>
                <a:srgbClr val="000F9F"/>
              </a:solidFill>
              <a:latin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57F96-2CEE-355B-F250-139145764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823"/>
            <a:ext cx="10692331" cy="91233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2A250-5A63-93D8-2DBE-ECBD66444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37292"/>
            <a:ext cx="10515600" cy="4351338"/>
          </a:xfrm>
        </p:spPr>
        <p:txBody>
          <a:bodyPr/>
          <a:lstStyle/>
          <a:p>
            <a:r>
              <a:rPr lang="en-US" sz="1600" b="1" i="1" dirty="0">
                <a:latin typeface="Cambria"/>
                <a:ea typeface="Cambria"/>
              </a:rPr>
              <a:t>What initiatives would drive support for small and emerging businesses that qualify as EECs and who we’d like to support through our programs? </a:t>
            </a:r>
            <a:endParaRPr lang="en-US" sz="1600" dirty="0">
              <a:latin typeface="Cambria"/>
              <a:ea typeface="Cambria"/>
            </a:endParaRPr>
          </a:p>
          <a:p>
            <a:pPr lvl="1"/>
            <a:r>
              <a:rPr lang="en-US" sz="1600" dirty="0">
                <a:latin typeface="Cambria"/>
                <a:ea typeface="Cambria"/>
              </a:rPr>
              <a:t>Here's what's happening:</a:t>
            </a:r>
          </a:p>
          <a:p>
            <a:pPr lvl="3"/>
            <a:r>
              <a:rPr lang="en-US" sz="1600" dirty="0">
                <a:latin typeface="Cambria"/>
                <a:ea typeface="Cambria"/>
              </a:rPr>
              <a:t>Clean Energy Jobs &amp; Justice Fund</a:t>
            </a:r>
          </a:p>
          <a:p>
            <a:pPr lvl="3"/>
            <a:r>
              <a:rPr lang="en-US" sz="1600" dirty="0">
                <a:latin typeface="Cambria"/>
                <a:ea typeface="Cambria"/>
              </a:rPr>
              <a:t>Illinois Shines Equity Training Series</a:t>
            </a:r>
          </a:p>
          <a:p>
            <a:pPr lvl="3"/>
            <a:r>
              <a:rPr lang="en-US" sz="1600" err="1">
                <a:latin typeface="Cambria"/>
                <a:ea typeface="Cambria"/>
              </a:rPr>
              <a:t>AoC</a:t>
            </a:r>
            <a:r>
              <a:rPr lang="en-US" sz="1600" dirty="0">
                <a:latin typeface="Cambria"/>
                <a:ea typeface="Cambria"/>
              </a:rPr>
              <a:t> Resources</a:t>
            </a:r>
          </a:p>
          <a:p>
            <a:pPr lvl="1"/>
            <a:r>
              <a:rPr lang="en-US" sz="1600" b="1" dirty="0">
                <a:latin typeface="Cambria"/>
                <a:ea typeface="Cambria"/>
              </a:rPr>
              <a:t>What else should we be investigating?</a:t>
            </a:r>
          </a:p>
          <a:p>
            <a:pPr lvl="1"/>
            <a:endParaRPr lang="en-US" sz="1600" dirty="0">
              <a:latin typeface="Cambria"/>
              <a:ea typeface="Cambria"/>
            </a:endParaRPr>
          </a:p>
          <a:p>
            <a:r>
              <a:rPr lang="en-US" sz="1600" b="1" i="1" dirty="0">
                <a:latin typeface="Cambria"/>
                <a:ea typeface="Cambria"/>
              </a:rPr>
              <a:t>How do we create the pull for more EEPs into the clean energy economy?</a:t>
            </a:r>
            <a:endParaRPr lang="en-US" sz="1600" dirty="0">
              <a:latin typeface="Cambria"/>
              <a:ea typeface="Cambria"/>
            </a:endParaRPr>
          </a:p>
          <a:p>
            <a:pPr lvl="1"/>
            <a:r>
              <a:rPr lang="en-US" sz="1600" dirty="0">
                <a:latin typeface="Cambria"/>
                <a:ea typeface="Cambria"/>
              </a:rPr>
              <a:t>Here's what's happening:</a:t>
            </a:r>
          </a:p>
          <a:p>
            <a:pPr lvl="2"/>
            <a:r>
              <a:rPr lang="en-US" sz="1600" dirty="0">
                <a:latin typeface="Cambria"/>
                <a:ea typeface="Cambria"/>
              </a:rPr>
              <a:t>Outreach Efforts</a:t>
            </a:r>
          </a:p>
          <a:p>
            <a:pPr lvl="2"/>
            <a:r>
              <a:rPr lang="en-US" sz="1600" dirty="0">
                <a:latin typeface="Cambria"/>
                <a:ea typeface="Cambria"/>
              </a:rPr>
              <a:t>Union Engagement</a:t>
            </a:r>
          </a:p>
          <a:p>
            <a:pPr lvl="1"/>
            <a:r>
              <a:rPr lang="en-US" sz="1600" b="1" dirty="0">
                <a:latin typeface="Cambria"/>
                <a:ea typeface="Cambria"/>
              </a:rPr>
              <a:t>What else should we be investigating?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782782" y="10509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dirty="0">
                <a:solidFill>
                  <a:srgbClr val="000F9F"/>
                </a:solidFill>
                <a:latin typeface="Cambria"/>
                <a:sym typeface="Play"/>
              </a:rPr>
              <a:t>Future Topic Generation</a:t>
            </a:r>
            <a:endParaRPr lang="en-US" b="1" dirty="0">
              <a:solidFill>
                <a:srgbClr val="000F9F"/>
              </a:solidFill>
              <a:latin typeface="Cambria"/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body" idx="1"/>
          </p:nvPr>
        </p:nvSpPr>
        <p:spPr>
          <a:xfrm>
            <a:off x="838200" y="185283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Cambria" panose="02040503050406030204" pitchFamily="18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What emerging equity topics or gaps should we discuss next?</a:t>
            </a:r>
            <a:endParaRPr>
              <a:solidFill>
                <a:schemeClr val="tx1"/>
              </a:solidFill>
              <a:latin typeface="Cambri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Any intersectional issues (e.g. workforce, policy, small business) we should elevate?</a:t>
            </a:r>
            <a:endParaRPr>
              <a:solidFill>
                <a:schemeClr val="tx1"/>
              </a:solidFill>
              <a:latin typeface="Cambri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Ideas for speakers, research, or data to inform upcoming agendas?</a:t>
            </a:r>
          </a:p>
          <a:p>
            <a:pPr marL="228600" indent="-228600">
              <a:buClr>
                <a:srgbClr val="666666"/>
              </a:buClr>
              <a:buSzPts val="2000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</a:rPr>
              <a:t>Happy 1 Year, IPA's DEI Advisory Committee!</a:t>
            </a:r>
          </a:p>
          <a:p>
            <a:pPr marL="685800" lvl="1" indent="-228600">
              <a:buClr>
                <a:srgbClr val="666666"/>
              </a:buClr>
              <a:buSzPts val="2000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</a:rPr>
              <a:t>Anyone else who should be in the conversation?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4E1BB3-5A46-E2B1-D3A2-0DBEA6AA5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823"/>
            <a:ext cx="10692331" cy="9123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838200" y="10578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400" b="1" dirty="0">
                <a:solidFill>
                  <a:srgbClr val="000F9F"/>
                </a:solidFill>
                <a:latin typeface="Cambria"/>
                <a:sym typeface="Play"/>
              </a:rPr>
              <a:t>Closing &amp; Next Steps</a:t>
            </a:r>
            <a:endParaRPr lang="en-US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41" name="Google Shape;241;p27"/>
          <p:cNvSpPr txBox="1">
            <a:spLocks noGrp="1"/>
          </p:cNvSpPr>
          <p:nvPr>
            <p:ph type="body" idx="1"/>
          </p:nvPr>
        </p:nvSpPr>
        <p:spPr>
          <a:xfrm>
            <a:off x="928914" y="191633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Gratitude for your continued insight and partnership.</a:t>
            </a:r>
            <a:endParaRPr>
              <a:solidFill>
                <a:schemeClr val="tx1"/>
              </a:solidFill>
              <a:latin typeface="Cambri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Meeting notes and materials will be posted on the website.</a:t>
            </a:r>
            <a:endParaRPr>
              <a:solidFill>
                <a:schemeClr val="tx1"/>
              </a:solidFill>
              <a:latin typeface="Cambria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000"/>
              <a:buChar char="•"/>
            </a:pPr>
            <a:r>
              <a:rPr lang="en-US" dirty="0">
                <a:solidFill>
                  <a:schemeClr val="tx1"/>
                </a:solidFill>
                <a:latin typeface="Cambria"/>
                <a:ea typeface="Calibri"/>
                <a:cs typeface="Calibri"/>
                <a:sym typeface="Calibri"/>
              </a:rPr>
              <a:t>Please complete the short feedback form after the meeting.</a:t>
            </a:r>
            <a:endParaRPr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E75B6-52C8-4401-C4B4-207A1D9F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823"/>
            <a:ext cx="10692331" cy="9123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D9C6DF2CFA2344B8438EA57D1C19B2" ma:contentTypeVersion="39" ma:contentTypeDescription="Create a new document." ma:contentTypeScope="" ma:versionID="8fa8aeaa16d9bbc20296638f8e47f914">
  <xsd:schema xmlns:xsd="http://www.w3.org/2001/XMLSchema" xmlns:xs="http://www.w3.org/2001/XMLSchema" xmlns:p="http://schemas.microsoft.com/office/2006/metadata/properties" xmlns:ns1="http://schemas.microsoft.com/sharepoint/v3" xmlns:ns2="07eb0168-e38f-4593-8bb7-e13af032c594" xmlns:ns3="449d9eb7-b7cc-4e27-879b-01b4831586a2" targetNamespace="http://schemas.microsoft.com/office/2006/metadata/properties" ma:root="true" ma:fieldsID="14b8f89bcb31b504567966a8511e33cf" ns1:_="" ns2:_="" ns3:_="">
    <xsd:import namespace="http://schemas.microsoft.com/sharepoint/v3"/>
    <xsd:import namespace="07eb0168-e38f-4593-8bb7-e13af032c594"/>
    <xsd:import namespace="449d9eb7-b7cc-4e27-879b-01b4831586a2"/>
    <xsd:element name="properties">
      <xsd:complexType>
        <xsd:sequence>
          <xsd:element name="documentManagement">
            <xsd:complexType>
              <xsd:all>
                <xsd:element ref="ns2:Notes_x0020_to_x0020_consider_x0020_before_x0020_reviewing_x003a_" minOccurs="0"/>
                <xsd:element ref="ns2:MediaServiceMetadata" minOccurs="0"/>
                <xsd:element ref="ns2:MediaServiceFastMetadata" minOccurs="0"/>
                <xsd:element ref="ns2:legal" minOccurs="0"/>
                <xsd:element ref="ns3:SharedWithUsers" minOccurs="0"/>
                <xsd:element ref="ns3:SharedWithDetails" minOccurs="0"/>
                <xsd:element ref="ns2:Finished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2:MediaLengthInSeconds" minOccurs="0"/>
                <xsd:element ref="ns2:TeamStatus" minOccurs="0"/>
                <xsd:element ref="ns2:Goaldatetocompletereview_x003a_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Status" minOccurs="0"/>
                <xsd:element ref="ns2:Roll_x002d_Call" minOccurs="0"/>
                <xsd:element ref="ns2:Completed" minOccurs="0"/>
                <xsd:element ref="ns2:Notes" minOccurs="0"/>
                <xsd:element ref="ns2:ManagerApprova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b0168-e38f-4593-8bb7-e13af032c594" elementFormDefault="qualified">
    <xsd:import namespace="http://schemas.microsoft.com/office/2006/documentManagement/types"/>
    <xsd:import namespace="http://schemas.microsoft.com/office/infopath/2007/PartnerControls"/>
    <xsd:element name="Notes_x0020_to_x0020_consider_x0020_before_x0020_reviewing_x003a_" ma:index="1" nillable="true" ma:displayName="Notes to consider before reviewing:" ma:internalName="Notes_x0020_to_x0020_consider_x0020_before_x0020_reviewing_x003a_" ma:readOnly="false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egal" ma:index="10" nillable="true" ma:displayName="legal" ma:format="Dropdown" ma:hidden="true" ma:list="UserInfo" ma:SharePointGroup="0" ma:internalName="legal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Finished" ma:index="13" nillable="true" ma:displayName="Finished" ma:default="2022-08-30T00:00:00Z" ma:format="DateOnly" ma:hidden="true" ma:internalName="Finished" ma:readOnly="false">
      <xsd:simpleType>
        <xsd:restriction base="dms:DateTime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4bd80cb-b55d-4a01-be99-577b45a2dd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TeamStatus" ma:index="22" nillable="true" ma:displayName="Currently Assigned for review to:" ma:description="This column specifies who is currently assigned to review of the document. This is helpful for reviewers to know what documents they should look at." ma:format="Dropdown" ma:hidden="true" ma:internalName="TeamStatus" ma:readOnly="false">
      <xsd:simpleType>
        <xsd:union memberTypes="dms:Text">
          <xsd:simpleType>
            <xsd:restriction base="dms:Choice">
              <xsd:enumeration value="Sarah"/>
              <xsd:enumeration value="Rachael"/>
              <xsd:enumeration value="Rachel"/>
              <xsd:enumeration value="Zoe"/>
              <xsd:enumeration value="Sharon"/>
            </xsd:restriction>
          </xsd:simpleType>
        </xsd:union>
      </xsd:simpleType>
    </xsd:element>
    <xsd:element name="Goaldatetocompletereview_x003a_" ma:index="23" nillable="true" ma:displayName="Goal date to complete review:" ma:format="DateOnly" ma:hidden="true" ma:internalName="Goaldatetocompletereview_x003a_" ma:readOnly="false">
      <xsd:simpleType>
        <xsd:restriction base="dms:DateTime"/>
      </xsd:simpleType>
    </xsd:element>
    <xsd:element name="MediaServiceLocation" ma:index="27" nillable="true" ma:displayName="Location" ma:hidden="true" ma:indexed="true" ma:internalName="MediaServiceLocation" ma:readOnly="true">
      <xsd:simpleType>
        <xsd:restriction base="dms:Text"/>
      </xsd:simpleType>
    </xsd:element>
    <xsd:element name="Status" ma:index="28" nillable="true" ma:displayName="Status" ma:format="Dropdown" ma:internalName="Status">
      <xsd:simpleType>
        <xsd:restriction base="dms:Choice">
          <xsd:enumeration value="in-progress"/>
          <xsd:enumeration value="draft"/>
          <xsd:enumeration value="check for final"/>
          <xsd:enumeration value="complete"/>
          <xsd:enumeration value="Sent for Signatures"/>
          <xsd:enumeration value="Need Signature"/>
        </xsd:restriction>
      </xsd:simpleType>
    </xsd:element>
    <xsd:element name="Roll_x002d_Call" ma:index="29" nillable="true" ma:displayName="Roll-Call" ma:description="when done making edits put your name here" ma:format="Dropdown" ma:list="UserInfo" ma:SharePointGroup="0" ma:internalName="Roll_x002d_Call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mpleted" ma:index="30" nillable="true" ma:displayName="Completed " ma:default="1" ma:format="Dropdown" ma:internalName="Completed">
      <xsd:simpleType>
        <xsd:restriction base="dms:Boolean"/>
      </xsd:simpleType>
    </xsd:element>
    <xsd:element name="Notes" ma:index="31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anagerApproval" ma:index="32" nillable="true" ma:displayName="Manager Approval" ma:description="Please type name of manager who approved the final version of this document" ma:format="Dropdown" ma:list="UserInfo" ma:SharePointGroup="0" ma:internalName="ManagerApproval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3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d9eb7-b7cc-4e27-879b-01b4831586a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14" nillable="true" ma:displayName="Taxonomy Catch All Column" ma:hidden="true" ma:list="{d32c7c3e-39b0-4ad2-86af-70b8daaeb2b9}" ma:internalName="TaxCatchAll" ma:readOnly="false" ma:showField="CatchAllData" ma:web="449d9eb7-b7cc-4e27-879b-01b4831586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oaldatetocompletereview_x003a_ xmlns="07eb0168-e38f-4593-8bb7-e13af032c594" xsi:nil="true"/>
    <ManagerApproval xmlns="07eb0168-e38f-4593-8bb7-e13af032c594">
      <UserInfo>
        <DisplayName/>
        <AccountId xsi:nil="true"/>
        <AccountType/>
      </UserInfo>
    </ManagerApproval>
    <Notes_x0020_to_x0020_consider_x0020_before_x0020_reviewing_x003a_ xmlns="07eb0168-e38f-4593-8bb7-e13af032c594" xsi:nil="true"/>
    <_ip_UnifiedCompliancePolicyUIAction xmlns="http://schemas.microsoft.com/sharepoint/v3" xsi:nil="true"/>
    <Status xmlns="07eb0168-e38f-4593-8bb7-e13af032c594" xsi:nil="true"/>
    <TeamStatus xmlns="07eb0168-e38f-4593-8bb7-e13af032c594" xsi:nil="true"/>
    <TaxCatchAll xmlns="449d9eb7-b7cc-4e27-879b-01b4831586a2" xsi:nil="true"/>
    <lcf76f155ced4ddcb4097134ff3c332f xmlns="07eb0168-e38f-4593-8bb7-e13af032c594">
      <Terms xmlns="http://schemas.microsoft.com/office/infopath/2007/PartnerControls"/>
    </lcf76f155ced4ddcb4097134ff3c332f>
    <_ip_UnifiedCompliancePolicyProperties xmlns="http://schemas.microsoft.com/sharepoint/v3" xsi:nil="true"/>
    <Notes xmlns="07eb0168-e38f-4593-8bb7-e13af032c594" xsi:nil="true"/>
    <Finished xmlns="07eb0168-e38f-4593-8bb7-e13af032c594">2022-08-30T00:00:00+00:00</Finished>
    <Completed xmlns="07eb0168-e38f-4593-8bb7-e13af032c594">true</Completed>
    <legal xmlns="07eb0168-e38f-4593-8bb7-e13af032c594">
      <UserInfo>
        <DisplayName/>
        <AccountId xsi:nil="true"/>
        <AccountType/>
      </UserInfo>
    </legal>
    <Roll_x002d_Call xmlns="07eb0168-e38f-4593-8bb7-e13af032c594">
      <UserInfo>
        <DisplayName/>
        <AccountId xsi:nil="true"/>
        <AccountType/>
      </UserInfo>
    </Roll_x002d_Call>
  </documentManagement>
</p:properties>
</file>

<file path=customXml/itemProps1.xml><?xml version="1.0" encoding="utf-8"?>
<ds:datastoreItem xmlns:ds="http://schemas.openxmlformats.org/officeDocument/2006/customXml" ds:itemID="{DD0E3422-E4D2-4628-9586-BFBAC99E97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8613F8-C03C-4CB6-B344-989154A91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7eb0168-e38f-4593-8bb7-e13af032c594"/>
    <ds:schemaRef ds:uri="449d9eb7-b7cc-4e27-879b-01b4831586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FF1B3A-942E-4C84-871F-C0B6C7EC8E3C}">
  <ds:schemaRefs>
    <ds:schemaRef ds:uri="http://schemas.microsoft.com/office/2006/metadata/properties"/>
    <ds:schemaRef ds:uri="http://schemas.microsoft.com/office/infopath/2007/PartnerControls"/>
    <ds:schemaRef ds:uri="07eb0168-e38f-4593-8bb7-e13af032c594"/>
    <ds:schemaRef ds:uri="http://schemas.microsoft.com/sharepoint/v3"/>
    <ds:schemaRef ds:uri="449d9eb7-b7cc-4e27-879b-01b4831586a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</Words>
  <Application>Microsoft Office PowerPoint</Application>
  <PresentationFormat>Widescreen</PresentationFormat>
  <Paragraphs>81</Paragraphs>
  <Slides>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Title</vt:lpstr>
      <vt:lpstr>Welcome In!</vt:lpstr>
      <vt:lpstr>PowerPoint Presentation</vt:lpstr>
      <vt:lpstr>Agenda</vt:lpstr>
      <vt:lpstr>Introductions</vt:lpstr>
      <vt:lpstr>Updates from the Bureau </vt:lpstr>
      <vt:lpstr>Group Discussion</vt:lpstr>
      <vt:lpstr>Future Topic Generation</vt:lpstr>
      <vt:lpstr>Closing &amp; 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Microsoft Office User</cp:lastModifiedBy>
  <cp:revision>249</cp:revision>
  <dcterms:created xsi:type="dcterms:W3CDTF">2025-04-29T18:18:43Z</dcterms:created>
  <dcterms:modified xsi:type="dcterms:W3CDTF">2025-09-16T20:21:48Z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0x010100A7D9C6DF2CFA2344B8438EA57D1C19B2</vt:lpwstr>
  </property>
  <property fmtid="{D5CDD505-2E9C-101B-9397-08002B2CF9AE}" pid="3" name="MediaServiceImageTags">
    <vt:lpwstr/>
  </property>
</Properties>
</file>