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53"/>
  </p:notesMasterIdLst>
  <p:sldIdLst>
    <p:sldId id="257" r:id="rId6"/>
    <p:sldId id="260" r:id="rId7"/>
    <p:sldId id="265" r:id="rId8"/>
    <p:sldId id="845" r:id="rId9"/>
    <p:sldId id="841" r:id="rId10"/>
    <p:sldId id="512" r:id="rId11"/>
    <p:sldId id="623" r:id="rId12"/>
    <p:sldId id="637" r:id="rId13"/>
    <p:sldId id="626" r:id="rId14"/>
    <p:sldId id="638" r:id="rId15"/>
    <p:sldId id="639" r:id="rId16"/>
    <p:sldId id="641" r:id="rId17"/>
    <p:sldId id="642" r:id="rId18"/>
    <p:sldId id="643" r:id="rId19"/>
    <p:sldId id="644" r:id="rId20"/>
    <p:sldId id="646" r:id="rId21"/>
    <p:sldId id="648" r:id="rId22"/>
    <p:sldId id="647" r:id="rId23"/>
    <p:sldId id="705" r:id="rId24"/>
    <p:sldId id="645" r:id="rId25"/>
    <p:sldId id="650" r:id="rId26"/>
    <p:sldId id="651" r:id="rId27"/>
    <p:sldId id="652" r:id="rId28"/>
    <p:sldId id="653" r:id="rId29"/>
    <p:sldId id="654" r:id="rId30"/>
    <p:sldId id="702" r:id="rId31"/>
    <p:sldId id="703" r:id="rId32"/>
    <p:sldId id="664" r:id="rId33"/>
    <p:sldId id="665" r:id="rId34"/>
    <p:sldId id="667" r:id="rId35"/>
    <p:sldId id="704" r:id="rId36"/>
    <p:sldId id="655" r:id="rId37"/>
    <p:sldId id="656" r:id="rId38"/>
    <p:sldId id="657" r:id="rId39"/>
    <p:sldId id="668" r:id="rId40"/>
    <p:sldId id="658" r:id="rId41"/>
    <p:sldId id="659" r:id="rId42"/>
    <p:sldId id="660" r:id="rId43"/>
    <p:sldId id="669" r:id="rId44"/>
    <p:sldId id="661" r:id="rId45"/>
    <p:sldId id="711" r:id="rId46"/>
    <p:sldId id="712" r:id="rId47"/>
    <p:sldId id="670" r:id="rId48"/>
    <p:sldId id="672" r:id="rId49"/>
    <p:sldId id="687" r:id="rId50"/>
    <p:sldId id="844" r:id="rId51"/>
    <p:sldId id="27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D2F00B-E9CE-984C-BDB9-DD05948ED56C}">
          <p14:sldIdLst>
            <p14:sldId id="257"/>
            <p14:sldId id="260"/>
            <p14:sldId id="265"/>
            <p14:sldId id="845"/>
            <p14:sldId id="841"/>
            <p14:sldId id="512"/>
            <p14:sldId id="623"/>
            <p14:sldId id="637"/>
            <p14:sldId id="626"/>
            <p14:sldId id="638"/>
            <p14:sldId id="639"/>
            <p14:sldId id="641"/>
            <p14:sldId id="642"/>
            <p14:sldId id="643"/>
            <p14:sldId id="644"/>
            <p14:sldId id="646"/>
            <p14:sldId id="648"/>
            <p14:sldId id="647"/>
            <p14:sldId id="705"/>
            <p14:sldId id="645"/>
            <p14:sldId id="650"/>
            <p14:sldId id="651"/>
            <p14:sldId id="652"/>
            <p14:sldId id="653"/>
            <p14:sldId id="654"/>
            <p14:sldId id="702"/>
            <p14:sldId id="703"/>
            <p14:sldId id="664"/>
            <p14:sldId id="665"/>
            <p14:sldId id="667"/>
            <p14:sldId id="704"/>
            <p14:sldId id="655"/>
            <p14:sldId id="656"/>
            <p14:sldId id="657"/>
            <p14:sldId id="668"/>
            <p14:sldId id="658"/>
            <p14:sldId id="659"/>
            <p14:sldId id="660"/>
            <p14:sldId id="669"/>
            <p14:sldId id="661"/>
            <p14:sldId id="711"/>
            <p14:sldId id="712"/>
            <p14:sldId id="670"/>
            <p14:sldId id="672"/>
            <p14:sldId id="687"/>
            <p14:sldId id="84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781"/>
    <a:srgbClr val="7DA7B3"/>
    <a:srgbClr val="176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5FD25-AFF0-201B-C7AD-F16D7C2C4B3A}" v="47" dt="2024-06-25T18:11:33.450"/>
    <p1510:client id="{376B35E1-1764-0D46-D60B-967F7FDFC29D}" v="141" dt="2024-06-25T15:06:06.438"/>
    <p1510:client id="{718BD4CA-B370-4EA9-EF2F-586079F637D2}" v="7" dt="2024-06-24T18:55:25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4"/>
    <p:restoredTop sz="94607"/>
  </p:normalViewPr>
  <p:slideViewPr>
    <p:cSldViewPr snapToGrid="0" snapToObjects="1">
      <p:cViewPr varScale="1">
        <p:scale>
          <a:sx n="62" d="100"/>
          <a:sy n="62" d="100"/>
        </p:scale>
        <p:origin x="15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93C-0E52-A948-B718-2C111E3513A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33E5-A3DE-4648-903C-636141D3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14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1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6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7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833E5-A3DE-4648-903C-636141D302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45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6196-8483-4DC8-1ABF-7F509C283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766EF-88FE-D4EF-30CC-48E085827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A79C9-E104-6B1A-9781-74B09A12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B030-6426-773C-A391-C9F4EBE0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BFBA-627B-BC57-A67F-E94CC0D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F508-9D0C-A28F-8410-7CC5A34B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C6828-46E7-C752-670A-5B984A00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A1578-6950-4CA1-0877-77D68FDE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C4CE0-C5C8-C4E9-DB9A-C31EFE6E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5DD8-9C99-E108-C07A-A5B95D6E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3928-33B7-4960-6139-1DCF9BCF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89FA-1151-BCD0-D8AF-FD85BDE1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6FEAA-1707-6E61-D927-50E6D42D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D206-4E7D-B479-7217-BA2C5837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8876-3009-1CA4-5CFF-F9136DE2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16B6-B7AF-F930-DF45-C7C45659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7412-3AFB-4EE3-6FEB-B829B96A8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50140-96AA-A40C-6DBE-9F1AC2AFE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479F-3AC8-E3F8-3E79-42B244D0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7E089-3B9F-93E0-B2EA-FC4A4AA0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66930-B5DA-DF09-7DF8-39F73535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4C39-168C-B1A1-AA1F-43BFC50B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7F0B-94E7-1568-2E31-8E6238517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43288-76DD-6662-FB72-220AF9053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A652F-D25C-FEB6-393A-3B1B13EBC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6045A-C946-FD19-D7DB-1DC935658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392D0-B7A6-CDD8-C2B0-BEEEF666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B1D27-9FCE-496D-D239-479BF6C8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6E40C-0B54-0163-58C4-A377E436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AE92-FC7D-6B56-582E-5B040B1A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D6504-BC0F-2757-000A-F7B22395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AE0C3-B814-37C5-3CD9-77B7B363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C6832-4DBF-BEAE-64EC-C20CE3C7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BD78C-215D-3B01-F5FD-3B1DE174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CAA43-D029-1080-B9FA-D7FA355F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66F3-8955-CFD0-9437-FDEB97DD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C4DB-5E9E-87AF-A4DA-339910AE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7B57-D84F-DAA4-2EB8-3946ADE8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51DB6-B553-A09A-D9EB-5A648F579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F05A9-9475-58EA-3CB3-4D704B0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22A3E-893F-957A-CAD0-1A4A61B1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2422D-918B-C665-6315-5091B5B9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1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1375-AE4F-BCA7-C7D5-D1DFA97D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A235E-3B5D-270C-251B-C52FC9680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47141-BA24-434D-05F4-9D4807A4B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B5BDC-2B81-5AC5-FDE8-626C231E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82B9B-285F-E3FC-97D9-05BF2D53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2911F-6B44-9567-DBCE-3EF434AC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1738-0130-608F-1997-18A6BB79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993CA-52EA-3D14-45EA-C2C33CA29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0EEA7-EC32-E0A0-3C49-E5EF1757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D32E-55A8-2EED-1B36-F19F2523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C0FF4-7BBF-759B-6E46-7615A76A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6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FDDB6-695F-0300-A422-C63F76962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88CC4-4456-5E62-1074-0EA5908E9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60FC6-5672-78D6-68B9-AAD90CB0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89CE-EA9D-ABFF-3C37-B333908B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77DC-1A03-83DC-0D6D-4989E847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750408" y="6233475"/>
            <a:ext cx="2298463" cy="561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utecticsLogo-Jan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1" y="6296451"/>
            <a:ext cx="1931129" cy="4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9C3FBF-B9B6-064C-A308-2C5FEEFAA0F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95F003-F4A7-A445-B24C-AFDEA39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C77A5-6711-FCA6-74A4-AA51E02A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AD2C3-C891-51F2-2CF3-18DCCDF51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9F5A5-11CD-8CB0-D817-32BD2C39C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648-8276-4AE5-BD25-C018F099CC5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F428B-3829-654A-8F09-F3546287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5526-7637-761E-EF39-1A563E0D8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44B-CE2A-49E5-8036-205CD36A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a.illinois.gov/about-ipa/ipa-events/previous-power-hour-event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jkalin@avisenlega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03B8C6-A0F0-9744-BBA7-A6CD8C2F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757575"/>
                </a:solidFill>
                <a:latin typeface="Cambria" panose="02040503050406030204" pitchFamily="18" charset="0"/>
              </a:rPr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DDF1D-6DFB-BA41-B09D-D5474CCEF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8883"/>
            <a:ext cx="9144000" cy="26164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47F1C0-7C26-CC42-97FB-9E589CB92CE1}"/>
              </a:ext>
            </a:extLst>
          </p:cNvPr>
          <p:cNvSpPr txBox="1">
            <a:spLocks/>
          </p:cNvSpPr>
          <p:nvPr/>
        </p:nvSpPr>
        <p:spPr>
          <a:xfrm>
            <a:off x="786865" y="3195227"/>
            <a:ext cx="7324748" cy="13259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300" b="1" dirty="0">
                <a:solidFill>
                  <a:srgbClr val="000F9F"/>
                </a:solidFill>
                <a:latin typeface="Cambria"/>
                <a:ea typeface="Cambria"/>
              </a:rPr>
              <a:t>IPA Power Hour 5—Tax Incentives for Solar Energy: the 101 on the Inflation Reduction Act</a:t>
            </a:r>
            <a:endParaRPr lang="en-US" sz="3300" b="1" dirty="0">
              <a:solidFill>
                <a:srgbClr val="000F9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F7A990D-C114-D041-931C-CCED2732C217}"/>
              </a:ext>
            </a:extLst>
          </p:cNvPr>
          <p:cNvSpPr txBox="1">
            <a:spLocks/>
          </p:cNvSpPr>
          <p:nvPr/>
        </p:nvSpPr>
        <p:spPr>
          <a:xfrm>
            <a:off x="1143000" y="4402132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buNone/>
            </a:pPr>
            <a:endParaRPr lang="en-US" sz="2400" dirty="0">
              <a:solidFill>
                <a:srgbClr val="757575"/>
              </a:solidFill>
              <a:latin typeface="Cambria" panose="02040503050406030204" pitchFamily="18" charset="0"/>
            </a:endParaRPr>
          </a:p>
          <a:p>
            <a:pPr marL="0" indent="0" algn="ctr" defTabSz="685800">
              <a:spcBef>
                <a:spcPts val="0"/>
              </a:spcBef>
              <a:buNone/>
            </a:pPr>
            <a:r>
              <a:rPr lang="en-US" sz="2100" dirty="0">
                <a:solidFill>
                  <a:srgbClr val="757575"/>
                </a:solidFill>
                <a:latin typeface="Cambria" panose="02040503050406030204" pitchFamily="18" charset="0"/>
              </a:rPr>
              <a:t>June 28, 2024</a:t>
            </a:r>
          </a:p>
        </p:txBody>
      </p:sp>
    </p:spTree>
    <p:extLst>
      <p:ext uri="{BB962C8B-B14F-4D97-AF65-F5344CB8AC3E}">
        <p14:creationId xmlns:p14="http://schemas.microsoft.com/office/powerpoint/2010/main" val="326165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2022 Inflation Reduction Act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IRA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$500 Billion*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C08EC-F995-7CFE-2C83-387E7754B20D}"/>
              </a:ext>
            </a:extLst>
          </p:cNvPr>
          <p:cNvSpPr txBox="1">
            <a:spLocks/>
          </p:cNvSpPr>
          <p:nvPr/>
        </p:nvSpPr>
        <p:spPr>
          <a:xfrm>
            <a:off x="3766105" y="1495849"/>
            <a:ext cx="2603058" cy="535209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Direct Funding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6B2BA9-C2BC-4F48-EE24-F859168D7934}"/>
              </a:ext>
            </a:extLst>
          </p:cNvPr>
          <p:cNvSpPr txBox="1">
            <a:spLocks/>
          </p:cNvSpPr>
          <p:nvPr/>
        </p:nvSpPr>
        <p:spPr>
          <a:xfrm>
            <a:off x="3766105" y="2040832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$178 B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122C07-82BB-2D3E-6D45-55BFB57179EA}"/>
              </a:ext>
            </a:extLst>
          </p:cNvPr>
          <p:cNvSpPr txBox="1">
            <a:spLocks/>
          </p:cNvSpPr>
          <p:nvPr/>
        </p:nvSpPr>
        <p:spPr>
          <a:xfrm>
            <a:off x="3766105" y="3121242"/>
            <a:ext cx="2603058" cy="535209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Consumer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3BAD89-3004-5D35-1A29-BA95DAA8F4E8}"/>
              </a:ext>
            </a:extLst>
          </p:cNvPr>
          <p:cNvSpPr txBox="1">
            <a:spLocks/>
          </p:cNvSpPr>
          <p:nvPr/>
        </p:nvSpPr>
        <p:spPr>
          <a:xfrm>
            <a:off x="3766105" y="3666225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$43 B*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C38819D-D585-D47E-D663-0CB67DD12BAC}"/>
              </a:ext>
            </a:extLst>
          </p:cNvPr>
          <p:cNvSpPr txBox="1">
            <a:spLocks/>
          </p:cNvSpPr>
          <p:nvPr/>
        </p:nvSpPr>
        <p:spPr>
          <a:xfrm>
            <a:off x="3766105" y="4746636"/>
            <a:ext cx="2603058" cy="535209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Commercial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7776383-3491-D946-C6DC-5B68E85D9EE1}"/>
              </a:ext>
            </a:extLst>
          </p:cNvPr>
          <p:cNvSpPr txBox="1">
            <a:spLocks/>
          </p:cNvSpPr>
          <p:nvPr/>
        </p:nvSpPr>
        <p:spPr>
          <a:xfrm>
            <a:off x="3766105" y="5291619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$173 B*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755221-C94C-AA0F-B023-410C3B77FABD}"/>
              </a:ext>
            </a:extLst>
          </p:cNvPr>
          <p:cNvCxnSpPr/>
          <p:nvPr/>
        </p:nvCxnSpPr>
        <p:spPr>
          <a:xfrm flipV="1">
            <a:off x="3007896" y="2040832"/>
            <a:ext cx="758209" cy="2705804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18453-8E21-2E05-B798-52BD54DD24AB}"/>
              </a:ext>
            </a:extLst>
          </p:cNvPr>
          <p:cNvCxnSpPr>
            <a:cxnSpLocks/>
          </p:cNvCxnSpPr>
          <p:nvPr/>
        </p:nvCxnSpPr>
        <p:spPr>
          <a:xfrm flipV="1">
            <a:off x="3007896" y="3642315"/>
            <a:ext cx="758209" cy="1551645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51D347-C23F-B4E1-D042-403C81E84CB8}"/>
              </a:ext>
            </a:extLst>
          </p:cNvPr>
          <p:cNvCxnSpPr>
            <a:cxnSpLocks/>
          </p:cNvCxnSpPr>
          <p:nvPr/>
        </p:nvCxnSpPr>
        <p:spPr>
          <a:xfrm flipV="1">
            <a:off x="3019244" y="5291619"/>
            <a:ext cx="746861" cy="20692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FE0C4DBE-6615-0213-791A-08429D530E63}"/>
              </a:ext>
            </a:extLst>
          </p:cNvPr>
          <p:cNvSpPr txBox="1">
            <a:spLocks/>
          </p:cNvSpPr>
          <p:nvPr/>
        </p:nvSpPr>
        <p:spPr>
          <a:xfrm>
            <a:off x="404838" y="1514507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CHIPS Act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AF5D73C-4852-F185-4025-29AF6C07572B}"/>
              </a:ext>
            </a:extLst>
          </p:cNvPr>
          <p:cNvSpPr txBox="1">
            <a:spLocks/>
          </p:cNvSpPr>
          <p:nvPr/>
        </p:nvSpPr>
        <p:spPr>
          <a:xfrm>
            <a:off x="404838" y="188135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$280 Billion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5D5029F-0EF6-8606-35B5-9EEDBE00A112}"/>
              </a:ext>
            </a:extLst>
          </p:cNvPr>
          <p:cNvSpPr txBox="1">
            <a:spLocks/>
          </p:cNvSpPr>
          <p:nvPr/>
        </p:nvSpPr>
        <p:spPr>
          <a:xfrm>
            <a:off x="404838" y="3139900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IIJA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6A1099-E943-E018-3DBA-1513D4E66DC7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$550 Billion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9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2022 Inflation Reduction Act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44B21E-3B35-2672-69B3-7657B4F2D52E}"/>
              </a:ext>
            </a:extLst>
          </p:cNvPr>
          <p:cNvSpPr txBox="1">
            <a:spLocks/>
          </p:cNvSpPr>
          <p:nvPr/>
        </p:nvSpPr>
        <p:spPr>
          <a:xfrm>
            <a:off x="404838" y="1514507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CHIPS Act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947A03-3BC7-C688-0AFE-4B1D0907A747}"/>
              </a:ext>
            </a:extLst>
          </p:cNvPr>
          <p:cNvSpPr txBox="1">
            <a:spLocks/>
          </p:cNvSpPr>
          <p:nvPr/>
        </p:nvSpPr>
        <p:spPr>
          <a:xfrm>
            <a:off x="404838" y="188135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$280 Billion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9CFE-5807-48E9-751D-F0DA33C5CD35}"/>
              </a:ext>
            </a:extLst>
          </p:cNvPr>
          <p:cNvSpPr txBox="1">
            <a:spLocks/>
          </p:cNvSpPr>
          <p:nvPr/>
        </p:nvSpPr>
        <p:spPr>
          <a:xfrm>
            <a:off x="404838" y="3139900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IIJA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16E34E-CBDD-6E92-EC10-071F465C7634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$550 Billion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IRA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$500 Billion*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C08EC-F995-7CFE-2C83-387E7754B20D}"/>
              </a:ext>
            </a:extLst>
          </p:cNvPr>
          <p:cNvSpPr txBox="1">
            <a:spLocks/>
          </p:cNvSpPr>
          <p:nvPr/>
        </p:nvSpPr>
        <p:spPr>
          <a:xfrm>
            <a:off x="3766105" y="1495849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Direct Funding</a:t>
            </a:r>
            <a:endParaRPr lang="en-US" sz="2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6B2BA9-C2BC-4F48-EE24-F859168D7934}"/>
              </a:ext>
            </a:extLst>
          </p:cNvPr>
          <p:cNvSpPr txBox="1">
            <a:spLocks/>
          </p:cNvSpPr>
          <p:nvPr/>
        </p:nvSpPr>
        <p:spPr>
          <a:xfrm>
            <a:off x="3766105" y="2040832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$178 B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122C07-82BB-2D3E-6D45-55BFB57179EA}"/>
              </a:ext>
            </a:extLst>
          </p:cNvPr>
          <p:cNvSpPr txBox="1">
            <a:spLocks/>
          </p:cNvSpPr>
          <p:nvPr/>
        </p:nvSpPr>
        <p:spPr>
          <a:xfrm>
            <a:off x="3766105" y="3121242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Consumer</a:t>
            </a:r>
            <a:endParaRPr lang="en-US" sz="2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3BAD89-3004-5D35-1A29-BA95DAA8F4E8}"/>
              </a:ext>
            </a:extLst>
          </p:cNvPr>
          <p:cNvSpPr txBox="1">
            <a:spLocks/>
          </p:cNvSpPr>
          <p:nvPr/>
        </p:nvSpPr>
        <p:spPr>
          <a:xfrm>
            <a:off x="3766105" y="3666225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$43 B*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C38819D-D585-D47E-D663-0CB67DD12BAC}"/>
              </a:ext>
            </a:extLst>
          </p:cNvPr>
          <p:cNvSpPr txBox="1">
            <a:spLocks/>
          </p:cNvSpPr>
          <p:nvPr/>
        </p:nvSpPr>
        <p:spPr>
          <a:xfrm>
            <a:off x="3766105" y="47466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Commercial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7776383-3491-D946-C6DC-5B68E85D9EE1}"/>
              </a:ext>
            </a:extLst>
          </p:cNvPr>
          <p:cNvSpPr txBox="1">
            <a:spLocks/>
          </p:cNvSpPr>
          <p:nvPr/>
        </p:nvSpPr>
        <p:spPr>
          <a:xfrm>
            <a:off x="3766105" y="52916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$173 B*</a:t>
            </a:r>
          </a:p>
          <a:p>
            <a:endParaRPr lang="en-US" sz="24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755221-C94C-AA0F-B023-410C3B77FABD}"/>
              </a:ext>
            </a:extLst>
          </p:cNvPr>
          <p:cNvCxnSpPr/>
          <p:nvPr/>
        </p:nvCxnSpPr>
        <p:spPr>
          <a:xfrm flipV="1">
            <a:off x="3007896" y="2040832"/>
            <a:ext cx="758209" cy="2705804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18453-8E21-2E05-B798-52BD54DD24AB}"/>
              </a:ext>
            </a:extLst>
          </p:cNvPr>
          <p:cNvCxnSpPr>
            <a:cxnSpLocks/>
          </p:cNvCxnSpPr>
          <p:nvPr/>
        </p:nvCxnSpPr>
        <p:spPr>
          <a:xfrm flipV="1">
            <a:off x="3007896" y="3642315"/>
            <a:ext cx="758209" cy="1551645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51D347-C23F-B4E1-D042-403C81E84CB8}"/>
              </a:ext>
            </a:extLst>
          </p:cNvPr>
          <p:cNvCxnSpPr>
            <a:cxnSpLocks/>
          </p:cNvCxnSpPr>
          <p:nvPr/>
        </p:nvCxnSpPr>
        <p:spPr>
          <a:xfrm flipV="1">
            <a:off x="3019244" y="5291619"/>
            <a:ext cx="746861" cy="206928"/>
          </a:xfrm>
          <a:prstGeom prst="line">
            <a:avLst/>
          </a:prstGeom>
          <a:ln w="28575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8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30" y="10253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IRA Commercial Energy Incentives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44B21E-3B35-2672-69B3-7657B4F2D52E}"/>
              </a:ext>
            </a:extLst>
          </p:cNvPr>
          <p:cNvSpPr txBox="1">
            <a:spLocks/>
          </p:cNvSpPr>
          <p:nvPr/>
        </p:nvSpPr>
        <p:spPr>
          <a:xfrm>
            <a:off x="404838" y="1514507"/>
            <a:ext cx="17710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Direct $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947A03-3BC7-C688-0AFE-4B1D0907A747}"/>
              </a:ext>
            </a:extLst>
          </p:cNvPr>
          <p:cNvSpPr txBox="1">
            <a:spLocks/>
          </p:cNvSpPr>
          <p:nvPr/>
        </p:nvSpPr>
        <p:spPr>
          <a:xfrm>
            <a:off x="404838" y="1889822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$178 B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9CFE-5807-48E9-751D-F0DA33C5CD35}"/>
              </a:ext>
            </a:extLst>
          </p:cNvPr>
          <p:cNvSpPr txBox="1">
            <a:spLocks/>
          </p:cNvSpPr>
          <p:nvPr/>
        </p:nvSpPr>
        <p:spPr>
          <a:xfrm>
            <a:off x="404838" y="3139900"/>
            <a:ext cx="17710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16E34E-CBDD-6E92-EC10-071F465C7634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$43 B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Commercial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$173 B*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D1F725-F268-29C9-D907-9FE4D252B58A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007894" y="1242992"/>
            <a:ext cx="508824" cy="3140482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BA4EA7-0EFC-F901-701F-4AA7B303587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007895" y="1742725"/>
            <a:ext cx="508825" cy="2648189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AA57AC7-1FC2-CE9F-9DB3-70E16C2CA6A2}"/>
              </a:ext>
            </a:extLst>
          </p:cNvPr>
          <p:cNvSpPr txBox="1">
            <a:spLocks/>
          </p:cNvSpPr>
          <p:nvPr/>
        </p:nvSpPr>
        <p:spPr>
          <a:xfrm>
            <a:off x="3516720" y="1560649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45X – Advanced Manufacturing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40D94-FE6B-E47F-F7DF-F04137280B51}"/>
              </a:ext>
            </a:extLst>
          </p:cNvPr>
          <p:cNvSpPr txBox="1">
            <a:spLocks/>
          </p:cNvSpPr>
          <p:nvPr/>
        </p:nvSpPr>
        <p:spPr>
          <a:xfrm>
            <a:off x="3516720" y="2058832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45Q – Carbon Sequestration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FB5D7-850D-0D77-8533-DF7AB8ACAD95}"/>
              </a:ext>
            </a:extLst>
          </p:cNvPr>
          <p:cNvSpPr txBox="1">
            <a:spLocks/>
          </p:cNvSpPr>
          <p:nvPr/>
        </p:nvSpPr>
        <p:spPr>
          <a:xfrm>
            <a:off x="3516719" y="2566614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45V – Clean Hydrogen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001E49-2CF7-1465-9F6A-5ECE3C3C149F}"/>
              </a:ext>
            </a:extLst>
          </p:cNvPr>
          <p:cNvSpPr txBox="1">
            <a:spLocks/>
          </p:cNvSpPr>
          <p:nvPr/>
        </p:nvSpPr>
        <p:spPr>
          <a:xfrm>
            <a:off x="3516718" y="1060916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30C - Alt. Fuel Vehicle Refueling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9195B0C-CC0D-F9AF-DFFE-693679B43A09}"/>
              </a:ext>
            </a:extLst>
          </p:cNvPr>
          <p:cNvSpPr txBox="1">
            <a:spLocks/>
          </p:cNvSpPr>
          <p:nvPr/>
        </p:nvSpPr>
        <p:spPr>
          <a:xfrm>
            <a:off x="3516718" y="3079800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45 – Energy Production Tax Credit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26BDA9-0DE4-8147-0DA9-862E5F3B252C}"/>
              </a:ext>
            </a:extLst>
          </p:cNvPr>
          <p:cNvSpPr txBox="1">
            <a:spLocks/>
          </p:cNvSpPr>
          <p:nvPr/>
        </p:nvSpPr>
        <p:spPr>
          <a:xfrm>
            <a:off x="3516717" y="3593857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45U – Nuclear Power Zero-Emissions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20DF0C-0292-661A-73D0-5B9CB8510589}"/>
              </a:ext>
            </a:extLst>
          </p:cNvPr>
          <p:cNvSpPr txBox="1">
            <a:spLocks/>
          </p:cNvSpPr>
          <p:nvPr/>
        </p:nvSpPr>
        <p:spPr>
          <a:xfrm>
            <a:off x="3516717" y="4107914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45Y – Clean Electricity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0893581-AB0E-AA79-F1AF-1934382ADAFE}"/>
              </a:ext>
            </a:extLst>
          </p:cNvPr>
          <p:cNvSpPr txBox="1">
            <a:spLocks/>
          </p:cNvSpPr>
          <p:nvPr/>
        </p:nvSpPr>
        <p:spPr>
          <a:xfrm>
            <a:off x="3516717" y="4598951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 – Energy Investment Tax Credit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847EA59-0F0F-CE09-A669-4A43E68CCA49}"/>
              </a:ext>
            </a:extLst>
          </p:cNvPr>
          <p:cNvSpPr txBox="1">
            <a:spLocks/>
          </p:cNvSpPr>
          <p:nvPr/>
        </p:nvSpPr>
        <p:spPr>
          <a:xfrm>
            <a:off x="3516716" y="5111110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48C – Advanced Energy Credit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00E8937-D0C6-25DB-F8D3-F1A7EFDF67A0}"/>
              </a:ext>
            </a:extLst>
          </p:cNvPr>
          <p:cNvSpPr txBox="1">
            <a:spLocks/>
          </p:cNvSpPr>
          <p:nvPr/>
        </p:nvSpPr>
        <p:spPr>
          <a:xfrm>
            <a:off x="3516715" y="5602138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48E – Advanced Energy Credit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E1DBC9-DA4D-FE62-E7E3-C052DFA781A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007895" y="2240908"/>
            <a:ext cx="508825" cy="215000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132B38-5D12-477B-AE26-18925E1F5E0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3007896" y="2748690"/>
            <a:ext cx="508823" cy="161484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0A69B5-A617-5272-0102-BC1FA5D911D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007896" y="3261876"/>
            <a:ext cx="508822" cy="136926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113FAA-D88F-EB55-A232-951C5FCB429C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007896" y="3775933"/>
            <a:ext cx="508821" cy="855210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8156FC-268F-5ECC-FFC6-B746CCFF0E81}"/>
              </a:ext>
            </a:extLst>
          </p:cNvPr>
          <p:cNvCxnSpPr>
            <a:cxnSpLocks/>
          </p:cNvCxnSpPr>
          <p:nvPr/>
        </p:nvCxnSpPr>
        <p:spPr>
          <a:xfrm flipV="1">
            <a:off x="2985200" y="4301656"/>
            <a:ext cx="540723" cy="57506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0ACF14-D5B4-5825-7085-6FA9171EE68E}"/>
              </a:ext>
            </a:extLst>
          </p:cNvPr>
          <p:cNvCxnSpPr>
            <a:cxnSpLocks/>
          </p:cNvCxnSpPr>
          <p:nvPr/>
        </p:nvCxnSpPr>
        <p:spPr>
          <a:xfrm flipV="1">
            <a:off x="3007896" y="4766274"/>
            <a:ext cx="518027" cy="13902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F6BBF0-9AE6-273D-5D04-34517D66DCC1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007896" y="4910385"/>
            <a:ext cx="508820" cy="38280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BC66D8-3403-2852-30A4-F840A73F5832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>
            <a:off x="3007896" y="4861841"/>
            <a:ext cx="508819" cy="922373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9AA8F75B-B6EB-9E3D-CF93-AB2E9E1E988A}"/>
              </a:ext>
            </a:extLst>
          </p:cNvPr>
          <p:cNvSpPr txBox="1">
            <a:spLocks/>
          </p:cNvSpPr>
          <p:nvPr/>
        </p:nvSpPr>
        <p:spPr>
          <a:xfrm>
            <a:off x="3516714" y="6101992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179D – Buildings Efficiency Deduct.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753647-2834-E83B-7AE0-495475F399CE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3007896" y="4861841"/>
            <a:ext cx="508818" cy="14222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1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IRA Commercial Energy Incentives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44B21E-3B35-2672-69B3-7657B4F2D52E}"/>
              </a:ext>
            </a:extLst>
          </p:cNvPr>
          <p:cNvSpPr txBox="1">
            <a:spLocks/>
          </p:cNvSpPr>
          <p:nvPr/>
        </p:nvSpPr>
        <p:spPr>
          <a:xfrm>
            <a:off x="404838" y="1514507"/>
            <a:ext cx="17710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Direct $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947A03-3BC7-C688-0AFE-4B1D0907A747}"/>
              </a:ext>
            </a:extLst>
          </p:cNvPr>
          <p:cNvSpPr txBox="1">
            <a:spLocks/>
          </p:cNvSpPr>
          <p:nvPr/>
        </p:nvSpPr>
        <p:spPr>
          <a:xfrm>
            <a:off x="404838" y="1889822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$178 B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9CFE-5807-48E9-751D-F0DA33C5CD35}"/>
              </a:ext>
            </a:extLst>
          </p:cNvPr>
          <p:cNvSpPr txBox="1">
            <a:spLocks/>
          </p:cNvSpPr>
          <p:nvPr/>
        </p:nvSpPr>
        <p:spPr>
          <a:xfrm>
            <a:off x="404838" y="3139900"/>
            <a:ext cx="17710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16E34E-CBDD-6E92-EC10-071F465C7634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$43 B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Commercial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$173 B*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BF521-11EB-879F-B490-EC1CB8620310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007894" y="1242992"/>
            <a:ext cx="508824" cy="3140482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B44CF8-981B-ADD1-9B69-436DE80FE4C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007895" y="1742725"/>
            <a:ext cx="508825" cy="2648189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9406974-E1E7-0DB6-3E69-CC7E0D82E2A6}"/>
              </a:ext>
            </a:extLst>
          </p:cNvPr>
          <p:cNvSpPr txBox="1">
            <a:spLocks/>
          </p:cNvSpPr>
          <p:nvPr/>
        </p:nvSpPr>
        <p:spPr>
          <a:xfrm>
            <a:off x="3516720" y="1560649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45X – Advanced Manufacturing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90C9187-08D2-4D7A-F4AE-8070DC056BE6}"/>
              </a:ext>
            </a:extLst>
          </p:cNvPr>
          <p:cNvSpPr txBox="1">
            <a:spLocks/>
          </p:cNvSpPr>
          <p:nvPr/>
        </p:nvSpPr>
        <p:spPr>
          <a:xfrm>
            <a:off x="3516720" y="2058832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45Q – Carbon Sequestration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BA0E252-5125-93BD-BC7B-8D43DA8CE9B2}"/>
              </a:ext>
            </a:extLst>
          </p:cNvPr>
          <p:cNvSpPr txBox="1">
            <a:spLocks/>
          </p:cNvSpPr>
          <p:nvPr/>
        </p:nvSpPr>
        <p:spPr>
          <a:xfrm>
            <a:off x="3516719" y="2566614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45V – Clean Hydrogen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45CFC71-3E34-10CA-3178-E53AA4DD22DD}"/>
              </a:ext>
            </a:extLst>
          </p:cNvPr>
          <p:cNvSpPr txBox="1">
            <a:spLocks/>
          </p:cNvSpPr>
          <p:nvPr/>
        </p:nvSpPr>
        <p:spPr>
          <a:xfrm>
            <a:off x="3516718" y="1060916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30C - Alt. Fuel Vehicle Refueling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151E344-0B46-94A9-F39C-E0508377B0E6}"/>
              </a:ext>
            </a:extLst>
          </p:cNvPr>
          <p:cNvSpPr txBox="1">
            <a:spLocks/>
          </p:cNvSpPr>
          <p:nvPr/>
        </p:nvSpPr>
        <p:spPr>
          <a:xfrm>
            <a:off x="3516718" y="3079800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 – Energy Production Tax Credit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58DA1CE-2DEF-EC35-076F-9D9BA5C22257}"/>
              </a:ext>
            </a:extLst>
          </p:cNvPr>
          <p:cNvSpPr txBox="1">
            <a:spLocks/>
          </p:cNvSpPr>
          <p:nvPr/>
        </p:nvSpPr>
        <p:spPr>
          <a:xfrm>
            <a:off x="3516717" y="3593857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45U – Nuclear Power Zero-Emissions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7D729BC-DD5B-CAA1-492B-C531B03CBB61}"/>
              </a:ext>
            </a:extLst>
          </p:cNvPr>
          <p:cNvSpPr txBox="1">
            <a:spLocks/>
          </p:cNvSpPr>
          <p:nvPr/>
        </p:nvSpPr>
        <p:spPr>
          <a:xfrm>
            <a:off x="3516717" y="4107914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45Y – Clean Electricity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A1E8895-2EB4-D546-F773-AA0A965D2346}"/>
              </a:ext>
            </a:extLst>
          </p:cNvPr>
          <p:cNvSpPr txBox="1">
            <a:spLocks/>
          </p:cNvSpPr>
          <p:nvPr/>
        </p:nvSpPr>
        <p:spPr>
          <a:xfrm>
            <a:off x="3516717" y="4598951"/>
            <a:ext cx="4031695" cy="364151"/>
          </a:xfrm>
          <a:prstGeom prst="rect">
            <a:avLst/>
          </a:prstGeom>
          <a:solidFill>
            <a:srgbClr val="597781"/>
          </a:solidFill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 – Energy Investment Tax Credit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CECF8F3-FBB8-B675-1A23-B235A8707C79}"/>
              </a:ext>
            </a:extLst>
          </p:cNvPr>
          <p:cNvSpPr txBox="1">
            <a:spLocks/>
          </p:cNvSpPr>
          <p:nvPr/>
        </p:nvSpPr>
        <p:spPr>
          <a:xfrm>
            <a:off x="3516716" y="5111110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48C – Advanced Energy Credit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ECB171F-9B58-7BAB-7ECF-BBBEAE7DAA80}"/>
              </a:ext>
            </a:extLst>
          </p:cNvPr>
          <p:cNvSpPr txBox="1">
            <a:spLocks/>
          </p:cNvSpPr>
          <p:nvPr/>
        </p:nvSpPr>
        <p:spPr>
          <a:xfrm>
            <a:off x="3516715" y="5602138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48E – Advanced Energy Credit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7BF47A-F7C2-644A-0B6A-56AD0324625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07895" y="2240908"/>
            <a:ext cx="508825" cy="215000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881383-A02D-B675-839D-2232938184AC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007896" y="2748690"/>
            <a:ext cx="508823" cy="161484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96B1EA-7212-74BF-7A21-4428B2F19E3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007896" y="3261876"/>
            <a:ext cx="508822" cy="136926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8ED794-9659-D865-E34E-9DF5CB36D0B7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07896" y="3775933"/>
            <a:ext cx="508821" cy="855210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F8EB2E-6B73-6EC6-3AB0-3F9D7EB3D5E9}"/>
              </a:ext>
            </a:extLst>
          </p:cNvPr>
          <p:cNvCxnSpPr>
            <a:cxnSpLocks/>
          </p:cNvCxnSpPr>
          <p:nvPr/>
        </p:nvCxnSpPr>
        <p:spPr>
          <a:xfrm flipV="1">
            <a:off x="2985200" y="4301656"/>
            <a:ext cx="540723" cy="57506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B64589-4657-0BD5-009F-4B5116C85C4F}"/>
              </a:ext>
            </a:extLst>
          </p:cNvPr>
          <p:cNvCxnSpPr>
            <a:cxnSpLocks/>
          </p:cNvCxnSpPr>
          <p:nvPr/>
        </p:nvCxnSpPr>
        <p:spPr>
          <a:xfrm flipV="1">
            <a:off x="3007896" y="4766274"/>
            <a:ext cx="518027" cy="13902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A2208E-6B64-E33C-2892-CC6964DAD51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007896" y="4910385"/>
            <a:ext cx="508820" cy="38280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AD1E58-717B-9839-BB4F-E2D13F72B87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007896" y="4861841"/>
            <a:ext cx="508819" cy="922373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5C63AAF3-E50E-7CDD-8C51-F491839EE99A}"/>
              </a:ext>
            </a:extLst>
          </p:cNvPr>
          <p:cNvSpPr txBox="1">
            <a:spLocks/>
          </p:cNvSpPr>
          <p:nvPr/>
        </p:nvSpPr>
        <p:spPr>
          <a:xfrm>
            <a:off x="3516714" y="6101992"/>
            <a:ext cx="4031695" cy="364151"/>
          </a:xfrm>
          <a:prstGeom prst="rect">
            <a:avLst/>
          </a:prstGeom>
          <a:solidFill>
            <a:srgbClr val="597781"/>
          </a:solidFill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179D – Buildings Efficiency Deduct.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F3EF3C-C2D1-8DEB-8E77-209C6E29D12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3007896" y="4861841"/>
            <a:ext cx="508818" cy="14222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9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Section 48 Investment Tax Credit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A57AC7-1FC2-CE9F-9DB3-70E16C2CA6A2}"/>
              </a:ext>
            </a:extLst>
          </p:cNvPr>
          <p:cNvSpPr txBox="1">
            <a:spLocks/>
          </p:cNvSpPr>
          <p:nvPr/>
        </p:nvSpPr>
        <p:spPr>
          <a:xfrm>
            <a:off x="431614" y="1606030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45X – Advanced Manufacturing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40D94-FE6B-E47F-F7DF-F04137280B51}"/>
              </a:ext>
            </a:extLst>
          </p:cNvPr>
          <p:cNvSpPr txBox="1">
            <a:spLocks/>
          </p:cNvSpPr>
          <p:nvPr/>
        </p:nvSpPr>
        <p:spPr>
          <a:xfrm>
            <a:off x="431614" y="2104213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45Q – Carbon Sequestration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FB5D7-850D-0D77-8533-DF7AB8ACAD95}"/>
              </a:ext>
            </a:extLst>
          </p:cNvPr>
          <p:cNvSpPr txBox="1">
            <a:spLocks/>
          </p:cNvSpPr>
          <p:nvPr/>
        </p:nvSpPr>
        <p:spPr>
          <a:xfrm>
            <a:off x="431613" y="2611995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45V – Clean Hydrogen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001E49-2CF7-1465-9F6A-5ECE3C3C149F}"/>
              </a:ext>
            </a:extLst>
          </p:cNvPr>
          <p:cNvSpPr txBox="1">
            <a:spLocks/>
          </p:cNvSpPr>
          <p:nvPr/>
        </p:nvSpPr>
        <p:spPr>
          <a:xfrm>
            <a:off x="431612" y="1106297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30C - Alt. Fuel Vehicle Refueling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9195B0C-CC0D-F9AF-DFFE-693679B43A09}"/>
              </a:ext>
            </a:extLst>
          </p:cNvPr>
          <p:cNvSpPr txBox="1">
            <a:spLocks/>
          </p:cNvSpPr>
          <p:nvPr/>
        </p:nvSpPr>
        <p:spPr>
          <a:xfrm>
            <a:off x="431612" y="3125181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 – Energy Production Tax Credit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26BDA9-0DE4-8147-0DA9-862E5F3B252C}"/>
              </a:ext>
            </a:extLst>
          </p:cNvPr>
          <p:cNvSpPr txBox="1">
            <a:spLocks/>
          </p:cNvSpPr>
          <p:nvPr/>
        </p:nvSpPr>
        <p:spPr>
          <a:xfrm>
            <a:off x="431611" y="3639238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45U – Nuclear Power Zero-Emissions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20DF0C-0292-661A-73D0-5B9CB8510589}"/>
              </a:ext>
            </a:extLst>
          </p:cNvPr>
          <p:cNvSpPr txBox="1">
            <a:spLocks/>
          </p:cNvSpPr>
          <p:nvPr/>
        </p:nvSpPr>
        <p:spPr>
          <a:xfrm>
            <a:off x="431611" y="4153295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45Y – Clean Electricity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0893581-AB0E-AA79-F1AF-1934382ADAFE}"/>
              </a:ext>
            </a:extLst>
          </p:cNvPr>
          <p:cNvSpPr txBox="1">
            <a:spLocks/>
          </p:cNvSpPr>
          <p:nvPr/>
        </p:nvSpPr>
        <p:spPr>
          <a:xfrm>
            <a:off x="431611" y="4747125"/>
            <a:ext cx="2860229" cy="61334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 – Energy Investment Tax Credit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847EA59-0F0F-CE09-A669-4A43E68CCA49}"/>
              </a:ext>
            </a:extLst>
          </p:cNvPr>
          <p:cNvSpPr txBox="1">
            <a:spLocks/>
          </p:cNvSpPr>
          <p:nvPr/>
        </p:nvSpPr>
        <p:spPr>
          <a:xfrm>
            <a:off x="431610" y="5617722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48C – Advanced Energy Credit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00E8937-D0C6-25DB-F8D3-F1A7EFDF67A0}"/>
              </a:ext>
            </a:extLst>
          </p:cNvPr>
          <p:cNvSpPr txBox="1">
            <a:spLocks/>
          </p:cNvSpPr>
          <p:nvPr/>
        </p:nvSpPr>
        <p:spPr>
          <a:xfrm>
            <a:off x="431609" y="6182598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48E – Advanced Energy Credit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7F2DF-AF11-ACE5-F220-39B9A357EA03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007894" y="1473690"/>
            <a:ext cx="508824" cy="3140482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E7A18-15AC-A543-F705-CB31A93CE56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007895" y="1973423"/>
            <a:ext cx="508825" cy="2648189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3516720" y="1791347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3516720" y="2289530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3516719" y="2797312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3516718" y="1291614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 Power and Solar Thermal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3516718" y="3310498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3516717" y="3824555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3516717" y="4338612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3516717" y="4829649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3516716" y="5341808"/>
            <a:ext cx="40316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4F7DE4-00FA-47D6-CC3A-87BA1064D89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07895" y="2471606"/>
            <a:ext cx="508825" cy="215000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42724C-801F-8109-5C21-B246FC4F9F81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007896" y="2979388"/>
            <a:ext cx="508823" cy="161484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364170D-8DEC-70EA-1448-687981B29D4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007896" y="3492574"/>
            <a:ext cx="508822" cy="136926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08B0C9-0CF4-6915-CBEF-C5FB5F29F5E3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07896" y="4006631"/>
            <a:ext cx="508821" cy="855210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137EE3-95CC-7DF3-B3C2-226BB2CA6E31}"/>
              </a:ext>
            </a:extLst>
          </p:cNvPr>
          <p:cNvCxnSpPr>
            <a:cxnSpLocks/>
          </p:cNvCxnSpPr>
          <p:nvPr/>
        </p:nvCxnSpPr>
        <p:spPr>
          <a:xfrm flipV="1">
            <a:off x="2985200" y="4532354"/>
            <a:ext cx="540723" cy="57506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DCD3B1-1F3D-DDBD-D281-B6B2DC4EEA93}"/>
              </a:ext>
            </a:extLst>
          </p:cNvPr>
          <p:cNvCxnSpPr>
            <a:cxnSpLocks/>
          </p:cNvCxnSpPr>
          <p:nvPr/>
        </p:nvCxnSpPr>
        <p:spPr>
          <a:xfrm flipV="1">
            <a:off x="3007896" y="4996972"/>
            <a:ext cx="518027" cy="13902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6188FEC-1A1F-1C24-F3BC-04A608EA4CD3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007896" y="5141083"/>
            <a:ext cx="508820" cy="38280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0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Section 48 Investment Tax Credit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A57AC7-1FC2-CE9F-9DB3-70E16C2CA6A2}"/>
              </a:ext>
            </a:extLst>
          </p:cNvPr>
          <p:cNvSpPr txBox="1">
            <a:spLocks/>
          </p:cNvSpPr>
          <p:nvPr/>
        </p:nvSpPr>
        <p:spPr>
          <a:xfrm>
            <a:off x="431614" y="1606030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45X – Advanced Manufacturing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40D94-FE6B-E47F-F7DF-F04137280B51}"/>
              </a:ext>
            </a:extLst>
          </p:cNvPr>
          <p:cNvSpPr txBox="1">
            <a:spLocks/>
          </p:cNvSpPr>
          <p:nvPr/>
        </p:nvSpPr>
        <p:spPr>
          <a:xfrm>
            <a:off x="431614" y="2104213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45Q – Carbon Sequestration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FB5D7-850D-0D77-8533-DF7AB8ACAD95}"/>
              </a:ext>
            </a:extLst>
          </p:cNvPr>
          <p:cNvSpPr txBox="1">
            <a:spLocks/>
          </p:cNvSpPr>
          <p:nvPr/>
        </p:nvSpPr>
        <p:spPr>
          <a:xfrm>
            <a:off x="431613" y="2611995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45V – Clean Hydrogen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001E49-2CF7-1465-9F6A-5ECE3C3C149F}"/>
              </a:ext>
            </a:extLst>
          </p:cNvPr>
          <p:cNvSpPr txBox="1">
            <a:spLocks/>
          </p:cNvSpPr>
          <p:nvPr/>
        </p:nvSpPr>
        <p:spPr>
          <a:xfrm>
            <a:off x="431612" y="1106297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30C - Alt. Fuel Vehicle Refueling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9195B0C-CC0D-F9AF-DFFE-693679B43A09}"/>
              </a:ext>
            </a:extLst>
          </p:cNvPr>
          <p:cNvSpPr txBox="1">
            <a:spLocks/>
          </p:cNvSpPr>
          <p:nvPr/>
        </p:nvSpPr>
        <p:spPr>
          <a:xfrm>
            <a:off x="431612" y="3125181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 – Energy Production Tax Credit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26BDA9-0DE4-8147-0DA9-862E5F3B252C}"/>
              </a:ext>
            </a:extLst>
          </p:cNvPr>
          <p:cNvSpPr txBox="1">
            <a:spLocks/>
          </p:cNvSpPr>
          <p:nvPr/>
        </p:nvSpPr>
        <p:spPr>
          <a:xfrm>
            <a:off x="431611" y="3639238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45U – Nuclear Power Zero-Emissions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20DF0C-0292-661A-73D0-5B9CB8510589}"/>
              </a:ext>
            </a:extLst>
          </p:cNvPr>
          <p:cNvSpPr txBox="1">
            <a:spLocks/>
          </p:cNvSpPr>
          <p:nvPr/>
        </p:nvSpPr>
        <p:spPr>
          <a:xfrm>
            <a:off x="431611" y="4153295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45Y – Clean Electricity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0893581-AB0E-AA79-F1AF-1934382ADAFE}"/>
              </a:ext>
            </a:extLst>
          </p:cNvPr>
          <p:cNvSpPr txBox="1">
            <a:spLocks/>
          </p:cNvSpPr>
          <p:nvPr/>
        </p:nvSpPr>
        <p:spPr>
          <a:xfrm>
            <a:off x="431611" y="4747125"/>
            <a:ext cx="2860229" cy="61334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 – Energy Investment Tax Credit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847EA59-0F0F-CE09-A669-4A43E68CCA49}"/>
              </a:ext>
            </a:extLst>
          </p:cNvPr>
          <p:cNvSpPr txBox="1">
            <a:spLocks/>
          </p:cNvSpPr>
          <p:nvPr/>
        </p:nvSpPr>
        <p:spPr>
          <a:xfrm>
            <a:off x="431610" y="5617722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48C – Advanced Energy Credit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00E8937-D0C6-25DB-F8D3-F1A7EFDF67A0}"/>
              </a:ext>
            </a:extLst>
          </p:cNvPr>
          <p:cNvSpPr txBox="1">
            <a:spLocks/>
          </p:cNvSpPr>
          <p:nvPr/>
        </p:nvSpPr>
        <p:spPr>
          <a:xfrm>
            <a:off x="431609" y="6182598"/>
            <a:ext cx="1850413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48E – Advanced Energy Credit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7F2DF-AF11-ACE5-F220-39B9A357EA03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007894" y="1473690"/>
            <a:ext cx="508824" cy="3140482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E7A18-15AC-A543-F705-CB31A93CE56C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007895" y="1973423"/>
            <a:ext cx="508825" cy="2648189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3516720" y="1791347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3516720" y="2289530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3516719" y="2797312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3516718" y="1291614"/>
            <a:ext cx="4031695" cy="364151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 Power and Solar Thermal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3516718" y="3310498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3516717" y="3824555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3516717" y="4338612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3516717" y="4829649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3516716" y="5341808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4F7DE4-00FA-47D6-CC3A-87BA1064D89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07895" y="2471606"/>
            <a:ext cx="508825" cy="215000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42724C-801F-8109-5C21-B246FC4F9F81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007896" y="2979388"/>
            <a:ext cx="508823" cy="161484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364170D-8DEC-70EA-1448-687981B29D4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007896" y="3492574"/>
            <a:ext cx="508822" cy="136926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08B0C9-0CF4-6915-CBEF-C5FB5F29F5E3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07896" y="4006631"/>
            <a:ext cx="508821" cy="855210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137EE3-95CC-7DF3-B3C2-226BB2CA6E31}"/>
              </a:ext>
            </a:extLst>
          </p:cNvPr>
          <p:cNvCxnSpPr>
            <a:cxnSpLocks/>
          </p:cNvCxnSpPr>
          <p:nvPr/>
        </p:nvCxnSpPr>
        <p:spPr>
          <a:xfrm flipV="1">
            <a:off x="2985200" y="4532354"/>
            <a:ext cx="540723" cy="57506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DCD3B1-1F3D-DDBD-D281-B6B2DC4EEA93}"/>
              </a:ext>
            </a:extLst>
          </p:cNvPr>
          <p:cNvCxnSpPr>
            <a:cxnSpLocks/>
          </p:cNvCxnSpPr>
          <p:nvPr/>
        </p:nvCxnSpPr>
        <p:spPr>
          <a:xfrm flipV="1">
            <a:off x="3007896" y="4996972"/>
            <a:ext cx="518027" cy="13902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6188FEC-1A1F-1C24-F3BC-04A608EA4CD3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007896" y="5141083"/>
            <a:ext cx="508820" cy="38280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0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Section 48 Investment Tax Credit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465995" y="2231314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465995" y="2729497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465994" y="32372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465993" y="1176383"/>
            <a:ext cx="3280098" cy="8128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465993" y="375046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465992" y="4264522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465992" y="47785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465992" y="5269616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465991" y="578177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93D032-DDB5-A62F-31C2-4BD16DFF8494}"/>
              </a:ext>
            </a:extLst>
          </p:cNvPr>
          <p:cNvCxnSpPr>
            <a:cxnSpLocks/>
          </p:cNvCxnSpPr>
          <p:nvPr/>
        </p:nvCxnSpPr>
        <p:spPr>
          <a:xfrm>
            <a:off x="3746091" y="1998039"/>
            <a:ext cx="425817" cy="286700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51001-45FB-3034-DC9E-56B1FEC03E8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746091" y="1605068"/>
            <a:ext cx="425819" cy="510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64F5AE-1D44-6CFA-79BA-3C0A02EEF327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746091" y="1610153"/>
            <a:ext cx="425819" cy="98669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4171910" y="1322992"/>
            <a:ext cx="4031695" cy="666205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Smaller than 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1MW AC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4171910" y="2233725"/>
            <a:ext cx="4031695" cy="726238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Prevailing Wage &amp; Apprenticeship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05A4E89-D560-5A1E-C58F-8E8699172AE9}"/>
              </a:ext>
            </a:extLst>
          </p:cNvPr>
          <p:cNvSpPr txBox="1">
            <a:spLocks/>
          </p:cNvSpPr>
          <p:nvPr/>
        </p:nvSpPr>
        <p:spPr>
          <a:xfrm>
            <a:off x="4171909" y="4910353"/>
            <a:ext cx="4031695" cy="726238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u="sng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 Prevailing Wage or </a:t>
            </a:r>
            <a:r>
              <a:rPr lang="en-US" sz="1600" b="1" dirty="0" err="1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Appnt’ship</a:t>
            </a:r>
            <a:endParaRPr lang="en-US" sz="1600" b="1" u="sng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5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Section 48 Investment Tax Credit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465995" y="2231314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465995" y="2729497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465994" y="32372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465993" y="1176383"/>
            <a:ext cx="3280098" cy="8128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465993" y="375046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465992" y="4264522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465992" y="47785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465992" y="5269616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465991" y="578177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93D032-DDB5-A62F-31C2-4BD16DFF8494}"/>
              </a:ext>
            </a:extLst>
          </p:cNvPr>
          <p:cNvCxnSpPr>
            <a:cxnSpLocks/>
          </p:cNvCxnSpPr>
          <p:nvPr/>
        </p:nvCxnSpPr>
        <p:spPr>
          <a:xfrm>
            <a:off x="3746091" y="1998039"/>
            <a:ext cx="425817" cy="286700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51001-45FB-3034-DC9E-56B1FEC03E8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746091" y="1605068"/>
            <a:ext cx="425819" cy="510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64F5AE-1D44-6CFA-79BA-3C0A02EEF327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746091" y="1610153"/>
            <a:ext cx="425819" cy="98669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4171910" y="1322992"/>
            <a:ext cx="4031695" cy="666205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Smaller than 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1MW AC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4171910" y="2233725"/>
            <a:ext cx="4031695" cy="726238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Prevailing Wage &amp; Apprenticeship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05A4E89-D560-5A1E-C58F-8E8699172AE9}"/>
              </a:ext>
            </a:extLst>
          </p:cNvPr>
          <p:cNvSpPr txBox="1">
            <a:spLocks/>
          </p:cNvSpPr>
          <p:nvPr/>
        </p:nvSpPr>
        <p:spPr>
          <a:xfrm>
            <a:off x="4171909" y="4910353"/>
            <a:ext cx="4031695" cy="726238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u="sng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 Prevailing Wage or </a:t>
            </a:r>
            <a:r>
              <a:rPr lang="en-US" sz="1600" b="1" dirty="0" err="1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Appnt’ship</a:t>
            </a:r>
            <a:endParaRPr lang="en-US" sz="1600" b="1" u="sng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99CAF5-57A3-9043-7089-7C7BEC3033E4}"/>
              </a:ext>
            </a:extLst>
          </p:cNvPr>
          <p:cNvSpPr txBox="1">
            <a:spLocks/>
          </p:cNvSpPr>
          <p:nvPr/>
        </p:nvSpPr>
        <p:spPr>
          <a:xfrm>
            <a:off x="8259389" y="1459290"/>
            <a:ext cx="647782" cy="392737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19B61B-80FA-51F9-9537-F744A424A54B}"/>
              </a:ext>
            </a:extLst>
          </p:cNvPr>
          <p:cNvSpPr txBox="1">
            <a:spLocks/>
          </p:cNvSpPr>
          <p:nvPr/>
        </p:nvSpPr>
        <p:spPr>
          <a:xfrm>
            <a:off x="8259389" y="2336759"/>
            <a:ext cx="647782" cy="392737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A611DE-A449-16ED-1879-61F70C0C5073}"/>
              </a:ext>
            </a:extLst>
          </p:cNvPr>
          <p:cNvSpPr txBox="1">
            <a:spLocks/>
          </p:cNvSpPr>
          <p:nvPr/>
        </p:nvSpPr>
        <p:spPr>
          <a:xfrm>
            <a:off x="8259389" y="5072651"/>
            <a:ext cx="647782" cy="392737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3148520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Section 48 Investment Tax Credit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465995" y="2231314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465995" y="2729497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465994" y="32372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465993" y="1176383"/>
            <a:ext cx="3280098" cy="8128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465993" y="375046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465992" y="4264522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465992" y="47785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465992" y="5269616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465991" y="578177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93D032-DDB5-A62F-31C2-4BD16DFF8494}"/>
              </a:ext>
            </a:extLst>
          </p:cNvPr>
          <p:cNvCxnSpPr>
            <a:cxnSpLocks/>
          </p:cNvCxnSpPr>
          <p:nvPr/>
        </p:nvCxnSpPr>
        <p:spPr>
          <a:xfrm>
            <a:off x="3746091" y="1998039"/>
            <a:ext cx="425817" cy="286700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51001-45FB-3034-DC9E-56B1FEC03E8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746091" y="1605068"/>
            <a:ext cx="425819" cy="510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64F5AE-1D44-6CFA-79BA-3C0A02EEF327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746091" y="1610153"/>
            <a:ext cx="425819" cy="98669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4171910" y="1322992"/>
            <a:ext cx="4031695" cy="666205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Smaller than 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1MW AC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4171910" y="2233725"/>
            <a:ext cx="4031695" cy="726238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Prevailing Wage &amp; Apprenticeship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05A4E89-D560-5A1E-C58F-8E8699172AE9}"/>
              </a:ext>
            </a:extLst>
          </p:cNvPr>
          <p:cNvSpPr txBox="1">
            <a:spLocks/>
          </p:cNvSpPr>
          <p:nvPr/>
        </p:nvSpPr>
        <p:spPr>
          <a:xfrm>
            <a:off x="4171909" y="4910353"/>
            <a:ext cx="4031695" cy="726238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u="sng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 Prevailing Wage or </a:t>
            </a:r>
            <a:r>
              <a:rPr lang="en-US" sz="1600" b="1" dirty="0" err="1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Appnt’ship</a:t>
            </a:r>
            <a:endParaRPr lang="en-US" sz="1600" b="1" u="sng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8259389" y="1459290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8259389" y="2336759"/>
            <a:ext cx="647782" cy="392737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4307D-3D22-39C2-FBF7-A62016DB608A}"/>
              </a:ext>
            </a:extLst>
          </p:cNvPr>
          <p:cNvSpPr txBox="1">
            <a:spLocks/>
          </p:cNvSpPr>
          <p:nvPr/>
        </p:nvSpPr>
        <p:spPr>
          <a:xfrm>
            <a:off x="8259389" y="5072651"/>
            <a:ext cx="647782" cy="392737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407059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Prevailing Wage tiered system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465995" y="2231314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465995" y="2729497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465994" y="32372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465993" y="1176383"/>
            <a:ext cx="3280098" cy="8128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465993" y="375046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465992" y="4264522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465992" y="47785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465992" y="5269616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465991" y="578177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93D032-DDB5-A62F-31C2-4BD16DFF8494}"/>
              </a:ext>
            </a:extLst>
          </p:cNvPr>
          <p:cNvCxnSpPr>
            <a:cxnSpLocks/>
          </p:cNvCxnSpPr>
          <p:nvPr/>
        </p:nvCxnSpPr>
        <p:spPr>
          <a:xfrm>
            <a:off x="3746091" y="1998039"/>
            <a:ext cx="425817" cy="286700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51001-45FB-3034-DC9E-56B1FEC03E8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746091" y="1605068"/>
            <a:ext cx="425819" cy="510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64F5AE-1D44-6CFA-79BA-3C0A02EEF327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746091" y="1610153"/>
            <a:ext cx="425819" cy="98669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4171910" y="1322992"/>
            <a:ext cx="4031695" cy="666205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Smaller than </a:t>
            </a: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1MW AC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4171910" y="2233725"/>
            <a:ext cx="4031695" cy="726238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Prevailing Wage &amp; Apprenticeship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05A4E89-D560-5A1E-C58F-8E8699172AE9}"/>
              </a:ext>
            </a:extLst>
          </p:cNvPr>
          <p:cNvSpPr txBox="1">
            <a:spLocks/>
          </p:cNvSpPr>
          <p:nvPr/>
        </p:nvSpPr>
        <p:spPr>
          <a:xfrm>
            <a:off x="4171909" y="4910353"/>
            <a:ext cx="4031695" cy="726238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u="sng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Prevailing Wage or </a:t>
            </a:r>
            <a:r>
              <a:rPr lang="en-US" sz="1600" b="1" dirty="0" err="1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Appnt’ship</a:t>
            </a:r>
            <a:endParaRPr lang="en-US" sz="1600" b="1" u="sng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8259389" y="1459290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8259389" y="2336759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4307D-3D22-39C2-FBF7-A62016DB608A}"/>
              </a:ext>
            </a:extLst>
          </p:cNvPr>
          <p:cNvSpPr txBox="1">
            <a:spLocks/>
          </p:cNvSpPr>
          <p:nvPr/>
        </p:nvSpPr>
        <p:spPr>
          <a:xfrm>
            <a:off x="8259389" y="5072651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3793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ECDA5-1536-AF4E-A93C-982E397E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61654"/>
            <a:ext cx="8019248" cy="6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8DB5C-2748-BC4D-8758-3FD89D6D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173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000F9F"/>
                </a:solidFill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3C54-A043-D04B-BD92-CE07EB09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5209"/>
            <a:ext cx="7886700" cy="3263504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Introductions and Housekeeping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IRA Overview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Commercial Energy Incentives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Investment Tax Credits and Monetization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Transferability and Direct Payments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ITC Credit Bonuses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869E"/>
                </a:solidFill>
                <a:latin typeface="Cambria" panose="02040503050406030204" pitchFamily="18" charset="0"/>
              </a:rPr>
              <a:t>Q&amp;A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52399-8DA0-9D48-86EA-F411FB30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8F567A2-FD9E-644E-A981-4FDBB6C4D4B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192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Investment Tax Credit Basics – 30% ex.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489C6-E78E-2349-875D-128FCC4A3DF8}"/>
              </a:ext>
            </a:extLst>
          </p:cNvPr>
          <p:cNvSpPr/>
          <p:nvPr/>
        </p:nvSpPr>
        <p:spPr>
          <a:xfrm>
            <a:off x="811713" y="2797160"/>
            <a:ext cx="3180045" cy="315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9BF43-E35E-9D66-AFD7-4F28014FDCF9}"/>
              </a:ext>
            </a:extLst>
          </p:cNvPr>
          <p:cNvGrpSpPr/>
          <p:nvPr/>
        </p:nvGrpSpPr>
        <p:grpSpPr>
          <a:xfrm>
            <a:off x="3991759" y="4164509"/>
            <a:ext cx="412419" cy="731520"/>
            <a:chOff x="4738337" y="4279392"/>
            <a:chExt cx="412419" cy="731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13FB2-D04E-6559-154D-616323E9BD4E}"/>
                </a:ext>
              </a:extLst>
            </p:cNvPr>
            <p:cNvSpPr/>
            <p:nvPr/>
          </p:nvSpPr>
          <p:spPr>
            <a:xfrm>
              <a:off x="4738337" y="4279392"/>
              <a:ext cx="412419" cy="73152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ave Energy-Save Money_icons.jpg">
              <a:extLst>
                <a:ext uri="{FF2B5EF4-FFF2-40B4-BE49-F238E27FC236}">
                  <a16:creationId xmlns:a16="http://schemas.microsoft.com/office/drawing/2014/main" id="{AA351680-6123-D468-7218-098F07271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9" t="35454" r="34407" b="59346"/>
            <a:stretch/>
          </p:blipFill>
          <p:spPr>
            <a:xfrm>
              <a:off x="4761666" y="4395215"/>
              <a:ext cx="365760" cy="49987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12A9D-A23A-5678-5B9A-FBDA18A2AA9B}"/>
              </a:ext>
            </a:extLst>
          </p:cNvPr>
          <p:cNvCxnSpPr/>
          <p:nvPr/>
        </p:nvCxnSpPr>
        <p:spPr>
          <a:xfrm>
            <a:off x="4197968" y="2712633"/>
            <a:ext cx="1" cy="145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AB3D9E-A0DF-E1DC-D856-1F57638BC8FD}"/>
              </a:ext>
            </a:extLst>
          </p:cNvPr>
          <p:cNvGrpSpPr/>
          <p:nvPr/>
        </p:nvGrpSpPr>
        <p:grpSpPr>
          <a:xfrm>
            <a:off x="2338759" y="1984701"/>
            <a:ext cx="1859207" cy="768729"/>
            <a:chOff x="3366755" y="1274726"/>
            <a:chExt cx="1919034" cy="7687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CA9A7-2C22-FF19-8212-2CA767C2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806EF-9977-4FF9-1A7D-F63D5829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35B443-459E-ED41-5C9D-3B6655429658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D3B3-5E4C-C03B-B14A-AD5DCA6831BF}"/>
              </a:ext>
            </a:extLst>
          </p:cNvPr>
          <p:cNvSpPr/>
          <p:nvPr/>
        </p:nvSpPr>
        <p:spPr>
          <a:xfrm>
            <a:off x="1107719" y="4857696"/>
            <a:ext cx="476670" cy="10979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55324-277D-9A6C-19F2-ABFF205EC4C1}"/>
              </a:ext>
            </a:extLst>
          </p:cNvPr>
          <p:cNvSpPr/>
          <p:nvPr/>
        </p:nvSpPr>
        <p:spPr>
          <a:xfrm>
            <a:off x="1790599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9179-33A5-C9BD-4746-1978F93B5AB9}"/>
              </a:ext>
            </a:extLst>
          </p:cNvPr>
          <p:cNvSpPr/>
          <p:nvPr/>
        </p:nvSpPr>
        <p:spPr>
          <a:xfrm>
            <a:off x="1830047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5373-AB8E-593F-F7E7-DE6F408BA7B3}"/>
              </a:ext>
            </a:extLst>
          </p:cNvPr>
          <p:cNvSpPr/>
          <p:nvPr/>
        </p:nvSpPr>
        <p:spPr>
          <a:xfrm>
            <a:off x="1106760" y="3278273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A5ADA3-9A80-4321-CD57-8BDCD09BF297}"/>
              </a:ext>
            </a:extLst>
          </p:cNvPr>
          <p:cNvCxnSpPr>
            <a:cxnSpLocks/>
          </p:cNvCxnSpPr>
          <p:nvPr/>
        </p:nvCxnSpPr>
        <p:spPr>
          <a:xfrm>
            <a:off x="217567" y="5971416"/>
            <a:ext cx="5268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9E782-45B1-FCDE-40E2-1BC86CB32E7F}"/>
              </a:ext>
            </a:extLst>
          </p:cNvPr>
          <p:cNvSpPr/>
          <p:nvPr/>
        </p:nvSpPr>
        <p:spPr>
          <a:xfrm>
            <a:off x="250088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E2ACE-E5CD-7802-226B-56A9EB9EBF81}"/>
              </a:ext>
            </a:extLst>
          </p:cNvPr>
          <p:cNvSpPr/>
          <p:nvPr/>
        </p:nvSpPr>
        <p:spPr>
          <a:xfrm>
            <a:off x="254032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B3FAF-5E9D-28D7-1C81-2C978F9CB6AB}"/>
              </a:ext>
            </a:extLst>
          </p:cNvPr>
          <p:cNvSpPr/>
          <p:nvPr/>
        </p:nvSpPr>
        <p:spPr>
          <a:xfrm>
            <a:off x="321452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119D-7664-4144-540E-11AEC4B65DB7}"/>
              </a:ext>
            </a:extLst>
          </p:cNvPr>
          <p:cNvSpPr/>
          <p:nvPr/>
        </p:nvSpPr>
        <p:spPr>
          <a:xfrm>
            <a:off x="325396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49142-3075-D342-7AE3-38B8E0217C6E}"/>
              </a:ext>
            </a:extLst>
          </p:cNvPr>
          <p:cNvGrpSpPr/>
          <p:nvPr/>
        </p:nvGrpSpPr>
        <p:grpSpPr>
          <a:xfrm>
            <a:off x="811713" y="1991202"/>
            <a:ext cx="1859207" cy="768729"/>
            <a:chOff x="3366755" y="1274726"/>
            <a:chExt cx="1919034" cy="7687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80A8A1-505C-B777-DD00-8E55CE87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0280FC-0E5C-BFC6-1E90-1E720FD5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EBB21D-B4B1-7AA0-425F-E2E3B48BA116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5C0F101-256B-32EB-909C-441B764E5333}"/>
              </a:ext>
            </a:extLst>
          </p:cNvPr>
          <p:cNvSpPr txBox="1">
            <a:spLocks/>
          </p:cNvSpPr>
          <p:nvPr/>
        </p:nvSpPr>
        <p:spPr>
          <a:xfrm>
            <a:off x="4661890" y="1768779"/>
            <a:ext cx="4012323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total project cost</a:t>
            </a:r>
          </a:p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Solar owners can claim federal tax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credit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equal to 30% of the project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project = $300,000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2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FOR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solar owner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489C6-E78E-2349-875D-128FCC4A3DF8}"/>
              </a:ext>
            </a:extLst>
          </p:cNvPr>
          <p:cNvSpPr/>
          <p:nvPr/>
        </p:nvSpPr>
        <p:spPr>
          <a:xfrm>
            <a:off x="811713" y="2797160"/>
            <a:ext cx="3180045" cy="315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9BF43-E35E-9D66-AFD7-4F28014FDCF9}"/>
              </a:ext>
            </a:extLst>
          </p:cNvPr>
          <p:cNvGrpSpPr/>
          <p:nvPr/>
        </p:nvGrpSpPr>
        <p:grpSpPr>
          <a:xfrm>
            <a:off x="3991759" y="4164509"/>
            <a:ext cx="412419" cy="731520"/>
            <a:chOff x="4738337" y="4279392"/>
            <a:chExt cx="412419" cy="731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13FB2-D04E-6559-154D-616323E9BD4E}"/>
                </a:ext>
              </a:extLst>
            </p:cNvPr>
            <p:cNvSpPr/>
            <p:nvPr/>
          </p:nvSpPr>
          <p:spPr>
            <a:xfrm>
              <a:off x="4738337" y="4279392"/>
              <a:ext cx="412419" cy="73152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ave Energy-Save Money_icons.jpg">
              <a:extLst>
                <a:ext uri="{FF2B5EF4-FFF2-40B4-BE49-F238E27FC236}">
                  <a16:creationId xmlns:a16="http://schemas.microsoft.com/office/drawing/2014/main" id="{AA351680-6123-D468-7218-098F07271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9" t="35454" r="34407" b="59346"/>
            <a:stretch/>
          </p:blipFill>
          <p:spPr>
            <a:xfrm>
              <a:off x="4761666" y="4395215"/>
              <a:ext cx="365760" cy="49987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12A9D-A23A-5678-5B9A-FBDA18A2AA9B}"/>
              </a:ext>
            </a:extLst>
          </p:cNvPr>
          <p:cNvCxnSpPr/>
          <p:nvPr/>
        </p:nvCxnSpPr>
        <p:spPr>
          <a:xfrm>
            <a:off x="4197968" y="2712633"/>
            <a:ext cx="1" cy="145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AB3D9E-A0DF-E1DC-D856-1F57638BC8FD}"/>
              </a:ext>
            </a:extLst>
          </p:cNvPr>
          <p:cNvGrpSpPr/>
          <p:nvPr/>
        </p:nvGrpSpPr>
        <p:grpSpPr>
          <a:xfrm>
            <a:off x="2338759" y="1984701"/>
            <a:ext cx="1859207" cy="768729"/>
            <a:chOff x="3366755" y="1274726"/>
            <a:chExt cx="1919034" cy="7687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CA9A7-2C22-FF19-8212-2CA767C2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806EF-9977-4FF9-1A7D-F63D5829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35B443-459E-ED41-5C9D-3B6655429658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D3B3-5E4C-C03B-B14A-AD5DCA6831BF}"/>
              </a:ext>
            </a:extLst>
          </p:cNvPr>
          <p:cNvSpPr/>
          <p:nvPr/>
        </p:nvSpPr>
        <p:spPr>
          <a:xfrm>
            <a:off x="1107719" y="4857696"/>
            <a:ext cx="476670" cy="10979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55324-277D-9A6C-19F2-ABFF205EC4C1}"/>
              </a:ext>
            </a:extLst>
          </p:cNvPr>
          <p:cNvSpPr/>
          <p:nvPr/>
        </p:nvSpPr>
        <p:spPr>
          <a:xfrm>
            <a:off x="1790599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9179-33A5-C9BD-4746-1978F93B5AB9}"/>
              </a:ext>
            </a:extLst>
          </p:cNvPr>
          <p:cNvSpPr/>
          <p:nvPr/>
        </p:nvSpPr>
        <p:spPr>
          <a:xfrm>
            <a:off x="1830047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5373-AB8E-593F-F7E7-DE6F408BA7B3}"/>
              </a:ext>
            </a:extLst>
          </p:cNvPr>
          <p:cNvSpPr/>
          <p:nvPr/>
        </p:nvSpPr>
        <p:spPr>
          <a:xfrm>
            <a:off x="1106760" y="3278273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A5ADA3-9A80-4321-CD57-8BDCD09BF297}"/>
              </a:ext>
            </a:extLst>
          </p:cNvPr>
          <p:cNvCxnSpPr>
            <a:cxnSpLocks/>
          </p:cNvCxnSpPr>
          <p:nvPr/>
        </p:nvCxnSpPr>
        <p:spPr>
          <a:xfrm>
            <a:off x="217567" y="5971416"/>
            <a:ext cx="5268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9E782-45B1-FCDE-40E2-1BC86CB32E7F}"/>
              </a:ext>
            </a:extLst>
          </p:cNvPr>
          <p:cNvSpPr/>
          <p:nvPr/>
        </p:nvSpPr>
        <p:spPr>
          <a:xfrm>
            <a:off x="250088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E2ACE-E5CD-7802-226B-56A9EB9EBF81}"/>
              </a:ext>
            </a:extLst>
          </p:cNvPr>
          <p:cNvSpPr/>
          <p:nvPr/>
        </p:nvSpPr>
        <p:spPr>
          <a:xfrm>
            <a:off x="254032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B3FAF-5E9D-28D7-1C81-2C978F9CB6AB}"/>
              </a:ext>
            </a:extLst>
          </p:cNvPr>
          <p:cNvSpPr/>
          <p:nvPr/>
        </p:nvSpPr>
        <p:spPr>
          <a:xfrm>
            <a:off x="321452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119D-7664-4144-540E-11AEC4B65DB7}"/>
              </a:ext>
            </a:extLst>
          </p:cNvPr>
          <p:cNvSpPr/>
          <p:nvPr/>
        </p:nvSpPr>
        <p:spPr>
          <a:xfrm>
            <a:off x="325396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49142-3075-D342-7AE3-38B8E0217C6E}"/>
              </a:ext>
            </a:extLst>
          </p:cNvPr>
          <p:cNvGrpSpPr/>
          <p:nvPr/>
        </p:nvGrpSpPr>
        <p:grpSpPr>
          <a:xfrm>
            <a:off x="811713" y="1991202"/>
            <a:ext cx="1859207" cy="768729"/>
            <a:chOff x="3366755" y="1274726"/>
            <a:chExt cx="1919034" cy="7687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80A8A1-505C-B777-DD00-8E55CE87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0280FC-0E5C-BFC6-1E90-1E720FD5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EBB21D-B4B1-7AA0-425F-E2E3B48BA116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5C0F101-256B-32EB-909C-441B764E5333}"/>
              </a:ext>
            </a:extLst>
          </p:cNvPr>
          <p:cNvSpPr txBox="1">
            <a:spLocks/>
          </p:cNvSpPr>
          <p:nvPr/>
        </p:nvSpPr>
        <p:spPr>
          <a:xfrm>
            <a:off x="4661890" y="1935971"/>
            <a:ext cx="4012323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1. For Profit Owner, on their own Building</a:t>
            </a:r>
          </a:p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Building owners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can claim federal tax credit equal to 30% of the project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project = $300,000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non-refundable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Depreciation deduction benefit, could be as much or more than the ITC value.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 ways to monetize the ITC</a:t>
            </a:r>
            <a:endParaRPr lang="en-US" sz="2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4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FOR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solar owner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489C6-E78E-2349-875D-128FCC4A3DF8}"/>
              </a:ext>
            </a:extLst>
          </p:cNvPr>
          <p:cNvSpPr/>
          <p:nvPr/>
        </p:nvSpPr>
        <p:spPr>
          <a:xfrm>
            <a:off x="811713" y="2797160"/>
            <a:ext cx="3180045" cy="31529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9BF43-E35E-9D66-AFD7-4F28014FDCF9}"/>
              </a:ext>
            </a:extLst>
          </p:cNvPr>
          <p:cNvGrpSpPr/>
          <p:nvPr/>
        </p:nvGrpSpPr>
        <p:grpSpPr>
          <a:xfrm>
            <a:off x="3991759" y="4164509"/>
            <a:ext cx="412419" cy="731520"/>
            <a:chOff x="4738337" y="4279392"/>
            <a:chExt cx="412419" cy="731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13FB2-D04E-6559-154D-616323E9BD4E}"/>
                </a:ext>
              </a:extLst>
            </p:cNvPr>
            <p:cNvSpPr/>
            <p:nvPr/>
          </p:nvSpPr>
          <p:spPr>
            <a:xfrm>
              <a:off x="4738337" y="4279392"/>
              <a:ext cx="412419" cy="73152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ave Energy-Save Money_icons.jpg">
              <a:extLst>
                <a:ext uri="{FF2B5EF4-FFF2-40B4-BE49-F238E27FC236}">
                  <a16:creationId xmlns:a16="http://schemas.microsoft.com/office/drawing/2014/main" id="{AA351680-6123-D468-7218-098F07271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9" t="35454" r="34407" b="59346"/>
            <a:stretch/>
          </p:blipFill>
          <p:spPr>
            <a:xfrm>
              <a:off x="4761666" y="4395215"/>
              <a:ext cx="365760" cy="49987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12A9D-A23A-5678-5B9A-FBDA18A2AA9B}"/>
              </a:ext>
            </a:extLst>
          </p:cNvPr>
          <p:cNvCxnSpPr/>
          <p:nvPr/>
        </p:nvCxnSpPr>
        <p:spPr>
          <a:xfrm>
            <a:off x="4197968" y="2712633"/>
            <a:ext cx="1" cy="145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AB3D9E-A0DF-E1DC-D856-1F57638BC8FD}"/>
              </a:ext>
            </a:extLst>
          </p:cNvPr>
          <p:cNvGrpSpPr/>
          <p:nvPr/>
        </p:nvGrpSpPr>
        <p:grpSpPr>
          <a:xfrm>
            <a:off x="2338759" y="1984701"/>
            <a:ext cx="1859207" cy="768729"/>
            <a:chOff x="3366755" y="1274726"/>
            <a:chExt cx="1919034" cy="7687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CA9A7-2C22-FF19-8212-2CA767C2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806EF-9977-4FF9-1A7D-F63D5829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35B443-459E-ED41-5C9D-3B6655429658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D3B3-5E4C-C03B-B14A-AD5DCA6831BF}"/>
              </a:ext>
            </a:extLst>
          </p:cNvPr>
          <p:cNvSpPr/>
          <p:nvPr/>
        </p:nvSpPr>
        <p:spPr>
          <a:xfrm>
            <a:off x="1107719" y="4857696"/>
            <a:ext cx="476670" cy="10979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55324-277D-9A6C-19F2-ABFF205EC4C1}"/>
              </a:ext>
            </a:extLst>
          </p:cNvPr>
          <p:cNvSpPr/>
          <p:nvPr/>
        </p:nvSpPr>
        <p:spPr>
          <a:xfrm>
            <a:off x="1790599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9179-33A5-C9BD-4746-1978F93B5AB9}"/>
              </a:ext>
            </a:extLst>
          </p:cNvPr>
          <p:cNvSpPr/>
          <p:nvPr/>
        </p:nvSpPr>
        <p:spPr>
          <a:xfrm>
            <a:off x="1830047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5373-AB8E-593F-F7E7-DE6F408BA7B3}"/>
              </a:ext>
            </a:extLst>
          </p:cNvPr>
          <p:cNvSpPr/>
          <p:nvPr/>
        </p:nvSpPr>
        <p:spPr>
          <a:xfrm>
            <a:off x="1106760" y="3278273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A5ADA3-9A80-4321-CD57-8BDCD09BF297}"/>
              </a:ext>
            </a:extLst>
          </p:cNvPr>
          <p:cNvCxnSpPr>
            <a:cxnSpLocks/>
          </p:cNvCxnSpPr>
          <p:nvPr/>
        </p:nvCxnSpPr>
        <p:spPr>
          <a:xfrm>
            <a:off x="217567" y="5971416"/>
            <a:ext cx="5268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9E782-45B1-FCDE-40E2-1BC86CB32E7F}"/>
              </a:ext>
            </a:extLst>
          </p:cNvPr>
          <p:cNvSpPr/>
          <p:nvPr/>
        </p:nvSpPr>
        <p:spPr>
          <a:xfrm>
            <a:off x="250088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E2ACE-E5CD-7802-226B-56A9EB9EBF81}"/>
              </a:ext>
            </a:extLst>
          </p:cNvPr>
          <p:cNvSpPr/>
          <p:nvPr/>
        </p:nvSpPr>
        <p:spPr>
          <a:xfrm>
            <a:off x="254032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B3FAF-5E9D-28D7-1C81-2C978F9CB6AB}"/>
              </a:ext>
            </a:extLst>
          </p:cNvPr>
          <p:cNvSpPr/>
          <p:nvPr/>
        </p:nvSpPr>
        <p:spPr>
          <a:xfrm>
            <a:off x="321452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119D-7664-4144-540E-11AEC4B65DB7}"/>
              </a:ext>
            </a:extLst>
          </p:cNvPr>
          <p:cNvSpPr/>
          <p:nvPr/>
        </p:nvSpPr>
        <p:spPr>
          <a:xfrm>
            <a:off x="325396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49142-3075-D342-7AE3-38B8E0217C6E}"/>
              </a:ext>
            </a:extLst>
          </p:cNvPr>
          <p:cNvGrpSpPr/>
          <p:nvPr/>
        </p:nvGrpSpPr>
        <p:grpSpPr>
          <a:xfrm>
            <a:off x="811713" y="1991202"/>
            <a:ext cx="1859207" cy="768729"/>
            <a:chOff x="3366755" y="1274726"/>
            <a:chExt cx="1919034" cy="7687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80A8A1-505C-B777-DD00-8E55CE87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0280FC-0E5C-BFC6-1E90-1E720FD5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EBB21D-B4B1-7AA0-425F-E2E3B48BA116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5C0F101-256B-32EB-909C-441B764E5333}"/>
              </a:ext>
            </a:extLst>
          </p:cNvPr>
          <p:cNvSpPr txBox="1">
            <a:spLocks/>
          </p:cNvSpPr>
          <p:nvPr/>
        </p:nvSpPr>
        <p:spPr>
          <a:xfrm>
            <a:off x="4661890" y="1935971"/>
            <a:ext cx="4012323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2. For-Profit Solar Owner, on someone else’s business</a:t>
            </a:r>
          </a:p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Solar owners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claim federal tax credit equal to 30% of the project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project = $300,000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non-refundable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Depreciation deduction benefit, could be as much or more than the ITC value.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C55542-7BFF-4D39-CC0C-0BBAD4C3E92E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 ways to monetize the ITC</a:t>
            </a:r>
            <a:endParaRPr lang="en-US" sz="2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5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FOR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solar owner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489C6-E78E-2349-875D-128FCC4A3DF8}"/>
              </a:ext>
            </a:extLst>
          </p:cNvPr>
          <p:cNvSpPr/>
          <p:nvPr/>
        </p:nvSpPr>
        <p:spPr>
          <a:xfrm>
            <a:off x="811713" y="2797160"/>
            <a:ext cx="3180045" cy="31529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9BF43-E35E-9D66-AFD7-4F28014FDCF9}"/>
              </a:ext>
            </a:extLst>
          </p:cNvPr>
          <p:cNvGrpSpPr/>
          <p:nvPr/>
        </p:nvGrpSpPr>
        <p:grpSpPr>
          <a:xfrm>
            <a:off x="3991759" y="4164509"/>
            <a:ext cx="412419" cy="731520"/>
            <a:chOff x="4738337" y="4279392"/>
            <a:chExt cx="412419" cy="731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13FB2-D04E-6559-154D-616323E9BD4E}"/>
                </a:ext>
              </a:extLst>
            </p:cNvPr>
            <p:cNvSpPr/>
            <p:nvPr/>
          </p:nvSpPr>
          <p:spPr>
            <a:xfrm>
              <a:off x="4738337" y="4279392"/>
              <a:ext cx="412419" cy="73152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ave Energy-Save Money_icons.jpg">
              <a:extLst>
                <a:ext uri="{FF2B5EF4-FFF2-40B4-BE49-F238E27FC236}">
                  <a16:creationId xmlns:a16="http://schemas.microsoft.com/office/drawing/2014/main" id="{AA351680-6123-D468-7218-098F07271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9" t="35454" r="34407" b="59346"/>
            <a:stretch/>
          </p:blipFill>
          <p:spPr>
            <a:xfrm>
              <a:off x="4761666" y="4395215"/>
              <a:ext cx="365760" cy="49987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12A9D-A23A-5678-5B9A-FBDA18A2AA9B}"/>
              </a:ext>
            </a:extLst>
          </p:cNvPr>
          <p:cNvCxnSpPr/>
          <p:nvPr/>
        </p:nvCxnSpPr>
        <p:spPr>
          <a:xfrm>
            <a:off x="4197968" y="2712633"/>
            <a:ext cx="1" cy="145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AB3D9E-A0DF-E1DC-D856-1F57638BC8FD}"/>
              </a:ext>
            </a:extLst>
          </p:cNvPr>
          <p:cNvGrpSpPr/>
          <p:nvPr/>
        </p:nvGrpSpPr>
        <p:grpSpPr>
          <a:xfrm>
            <a:off x="2338759" y="1984701"/>
            <a:ext cx="1859207" cy="768729"/>
            <a:chOff x="3366755" y="1274726"/>
            <a:chExt cx="1919034" cy="7687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CA9A7-2C22-FF19-8212-2CA767C2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806EF-9977-4FF9-1A7D-F63D5829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35B443-459E-ED41-5C9D-3B6655429658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D3B3-5E4C-C03B-B14A-AD5DCA6831BF}"/>
              </a:ext>
            </a:extLst>
          </p:cNvPr>
          <p:cNvSpPr/>
          <p:nvPr/>
        </p:nvSpPr>
        <p:spPr>
          <a:xfrm>
            <a:off x="1107719" y="4857696"/>
            <a:ext cx="476670" cy="10979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55324-277D-9A6C-19F2-ABFF205EC4C1}"/>
              </a:ext>
            </a:extLst>
          </p:cNvPr>
          <p:cNvSpPr/>
          <p:nvPr/>
        </p:nvSpPr>
        <p:spPr>
          <a:xfrm>
            <a:off x="1790599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9179-33A5-C9BD-4746-1978F93B5AB9}"/>
              </a:ext>
            </a:extLst>
          </p:cNvPr>
          <p:cNvSpPr/>
          <p:nvPr/>
        </p:nvSpPr>
        <p:spPr>
          <a:xfrm>
            <a:off x="1830047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5373-AB8E-593F-F7E7-DE6F408BA7B3}"/>
              </a:ext>
            </a:extLst>
          </p:cNvPr>
          <p:cNvSpPr/>
          <p:nvPr/>
        </p:nvSpPr>
        <p:spPr>
          <a:xfrm>
            <a:off x="1106760" y="3278273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A5ADA3-9A80-4321-CD57-8BDCD09BF297}"/>
              </a:ext>
            </a:extLst>
          </p:cNvPr>
          <p:cNvCxnSpPr>
            <a:cxnSpLocks/>
          </p:cNvCxnSpPr>
          <p:nvPr/>
        </p:nvCxnSpPr>
        <p:spPr>
          <a:xfrm>
            <a:off x="217567" y="5971416"/>
            <a:ext cx="5268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9E782-45B1-FCDE-40E2-1BC86CB32E7F}"/>
              </a:ext>
            </a:extLst>
          </p:cNvPr>
          <p:cNvSpPr/>
          <p:nvPr/>
        </p:nvSpPr>
        <p:spPr>
          <a:xfrm>
            <a:off x="250088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E2ACE-E5CD-7802-226B-56A9EB9EBF81}"/>
              </a:ext>
            </a:extLst>
          </p:cNvPr>
          <p:cNvSpPr/>
          <p:nvPr/>
        </p:nvSpPr>
        <p:spPr>
          <a:xfrm>
            <a:off x="254032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B3FAF-5E9D-28D7-1C81-2C978F9CB6AB}"/>
              </a:ext>
            </a:extLst>
          </p:cNvPr>
          <p:cNvSpPr/>
          <p:nvPr/>
        </p:nvSpPr>
        <p:spPr>
          <a:xfrm>
            <a:off x="321452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119D-7664-4144-540E-11AEC4B65DB7}"/>
              </a:ext>
            </a:extLst>
          </p:cNvPr>
          <p:cNvSpPr/>
          <p:nvPr/>
        </p:nvSpPr>
        <p:spPr>
          <a:xfrm>
            <a:off x="325396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49142-3075-D342-7AE3-38B8E0217C6E}"/>
              </a:ext>
            </a:extLst>
          </p:cNvPr>
          <p:cNvGrpSpPr/>
          <p:nvPr/>
        </p:nvGrpSpPr>
        <p:grpSpPr>
          <a:xfrm>
            <a:off x="811713" y="1991202"/>
            <a:ext cx="1859207" cy="768729"/>
            <a:chOff x="3366755" y="1274726"/>
            <a:chExt cx="1919034" cy="7687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80A8A1-505C-B777-DD00-8E55CE87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0280FC-0E5C-BFC6-1E90-1E720FD5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EBB21D-B4B1-7AA0-425F-E2E3B48BA116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5C0F101-256B-32EB-909C-441B764E5333}"/>
              </a:ext>
            </a:extLst>
          </p:cNvPr>
          <p:cNvSpPr txBox="1">
            <a:spLocks/>
          </p:cNvSpPr>
          <p:nvPr/>
        </p:nvSpPr>
        <p:spPr>
          <a:xfrm>
            <a:off x="4661890" y="1935971"/>
            <a:ext cx="4012323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3. For-Profit Solar Owner, on someone else’s business</a:t>
            </a:r>
          </a:p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Solar owners or Building Owners </a:t>
            </a: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cannot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claim federal tax credit equal to 30% of the project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project = $300,000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non-refundable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Solar Owners sell the ITC to an outside party for cash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(IRA new section §6418).</a:t>
            </a: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C55542-7BFF-4D39-CC0C-0BBAD4C3E92E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 ways to monetize the ITC</a:t>
            </a:r>
            <a:endParaRPr lang="en-US" sz="2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7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solar owner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489C6-E78E-2349-875D-128FCC4A3DF8}"/>
              </a:ext>
            </a:extLst>
          </p:cNvPr>
          <p:cNvSpPr/>
          <p:nvPr/>
        </p:nvSpPr>
        <p:spPr>
          <a:xfrm>
            <a:off x="811713" y="2797160"/>
            <a:ext cx="3180045" cy="31529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9BF43-E35E-9D66-AFD7-4F28014FDCF9}"/>
              </a:ext>
            </a:extLst>
          </p:cNvPr>
          <p:cNvGrpSpPr/>
          <p:nvPr/>
        </p:nvGrpSpPr>
        <p:grpSpPr>
          <a:xfrm>
            <a:off x="3991759" y="4164509"/>
            <a:ext cx="412419" cy="731520"/>
            <a:chOff x="4738337" y="4279392"/>
            <a:chExt cx="412419" cy="731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13FB2-D04E-6559-154D-616323E9BD4E}"/>
                </a:ext>
              </a:extLst>
            </p:cNvPr>
            <p:cNvSpPr/>
            <p:nvPr/>
          </p:nvSpPr>
          <p:spPr>
            <a:xfrm>
              <a:off x="4738337" y="4279392"/>
              <a:ext cx="412419" cy="73152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ave Energy-Save Money_icons.jpg">
              <a:extLst>
                <a:ext uri="{FF2B5EF4-FFF2-40B4-BE49-F238E27FC236}">
                  <a16:creationId xmlns:a16="http://schemas.microsoft.com/office/drawing/2014/main" id="{AA351680-6123-D468-7218-098F07271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9" t="35454" r="34407" b="59346"/>
            <a:stretch/>
          </p:blipFill>
          <p:spPr>
            <a:xfrm>
              <a:off x="4761666" y="4395215"/>
              <a:ext cx="365760" cy="49987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12A9D-A23A-5678-5B9A-FBDA18A2AA9B}"/>
              </a:ext>
            </a:extLst>
          </p:cNvPr>
          <p:cNvCxnSpPr/>
          <p:nvPr/>
        </p:nvCxnSpPr>
        <p:spPr>
          <a:xfrm>
            <a:off x="4197968" y="2712633"/>
            <a:ext cx="1" cy="145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AB3D9E-A0DF-E1DC-D856-1F57638BC8FD}"/>
              </a:ext>
            </a:extLst>
          </p:cNvPr>
          <p:cNvGrpSpPr/>
          <p:nvPr/>
        </p:nvGrpSpPr>
        <p:grpSpPr>
          <a:xfrm>
            <a:off x="2338759" y="1984701"/>
            <a:ext cx="1859207" cy="768729"/>
            <a:chOff x="3366755" y="1274726"/>
            <a:chExt cx="1919034" cy="7687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CA9A7-2C22-FF19-8212-2CA767C2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806EF-9977-4FF9-1A7D-F63D5829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35B443-459E-ED41-5C9D-3B6655429658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D3B3-5E4C-C03B-B14A-AD5DCA6831BF}"/>
              </a:ext>
            </a:extLst>
          </p:cNvPr>
          <p:cNvSpPr/>
          <p:nvPr/>
        </p:nvSpPr>
        <p:spPr>
          <a:xfrm>
            <a:off x="1107719" y="4857696"/>
            <a:ext cx="476670" cy="10979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55324-277D-9A6C-19F2-ABFF205EC4C1}"/>
              </a:ext>
            </a:extLst>
          </p:cNvPr>
          <p:cNvSpPr/>
          <p:nvPr/>
        </p:nvSpPr>
        <p:spPr>
          <a:xfrm>
            <a:off x="1790599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9179-33A5-C9BD-4746-1978F93B5AB9}"/>
              </a:ext>
            </a:extLst>
          </p:cNvPr>
          <p:cNvSpPr/>
          <p:nvPr/>
        </p:nvSpPr>
        <p:spPr>
          <a:xfrm>
            <a:off x="1830047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5373-AB8E-593F-F7E7-DE6F408BA7B3}"/>
              </a:ext>
            </a:extLst>
          </p:cNvPr>
          <p:cNvSpPr/>
          <p:nvPr/>
        </p:nvSpPr>
        <p:spPr>
          <a:xfrm>
            <a:off x="1106760" y="3278273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A5ADA3-9A80-4321-CD57-8BDCD09BF297}"/>
              </a:ext>
            </a:extLst>
          </p:cNvPr>
          <p:cNvCxnSpPr>
            <a:cxnSpLocks/>
          </p:cNvCxnSpPr>
          <p:nvPr/>
        </p:nvCxnSpPr>
        <p:spPr>
          <a:xfrm>
            <a:off x="217567" y="5971416"/>
            <a:ext cx="5268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9E782-45B1-FCDE-40E2-1BC86CB32E7F}"/>
              </a:ext>
            </a:extLst>
          </p:cNvPr>
          <p:cNvSpPr/>
          <p:nvPr/>
        </p:nvSpPr>
        <p:spPr>
          <a:xfrm>
            <a:off x="250088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E2ACE-E5CD-7802-226B-56A9EB9EBF81}"/>
              </a:ext>
            </a:extLst>
          </p:cNvPr>
          <p:cNvSpPr/>
          <p:nvPr/>
        </p:nvSpPr>
        <p:spPr>
          <a:xfrm>
            <a:off x="254032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B3FAF-5E9D-28D7-1C81-2C978F9CB6AB}"/>
              </a:ext>
            </a:extLst>
          </p:cNvPr>
          <p:cNvSpPr/>
          <p:nvPr/>
        </p:nvSpPr>
        <p:spPr>
          <a:xfrm>
            <a:off x="321452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119D-7664-4144-540E-11AEC4B65DB7}"/>
              </a:ext>
            </a:extLst>
          </p:cNvPr>
          <p:cNvSpPr/>
          <p:nvPr/>
        </p:nvSpPr>
        <p:spPr>
          <a:xfrm>
            <a:off x="325396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49142-3075-D342-7AE3-38B8E0217C6E}"/>
              </a:ext>
            </a:extLst>
          </p:cNvPr>
          <p:cNvGrpSpPr/>
          <p:nvPr/>
        </p:nvGrpSpPr>
        <p:grpSpPr>
          <a:xfrm>
            <a:off x="811713" y="1991202"/>
            <a:ext cx="1859207" cy="768729"/>
            <a:chOff x="3366755" y="1274726"/>
            <a:chExt cx="1919034" cy="7687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80A8A1-505C-B777-DD00-8E55CE87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0280FC-0E5C-BFC6-1E90-1E720FD5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EBB21D-B4B1-7AA0-425F-E2E3B48BA116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32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ways to monetize the ITC</a:t>
            </a:r>
            <a:endParaRPr lang="en-US" sz="2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8F7931-E213-39B6-6263-EFDF0C06C7FB}"/>
              </a:ext>
            </a:extLst>
          </p:cNvPr>
          <p:cNvSpPr txBox="1">
            <a:spLocks/>
          </p:cNvSpPr>
          <p:nvPr/>
        </p:nvSpPr>
        <p:spPr>
          <a:xfrm>
            <a:off x="4661890" y="1935971"/>
            <a:ext cx="4012323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1. For-Profit Solar Owner, on non-profit-building</a:t>
            </a:r>
          </a:p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Solar owners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claim federal tax credit equal to 30% of the project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project = $300,000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non-refundable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Depreciation deduction benefit, could be as much or more than the ITC value.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3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30E543-8729-566F-32EC-036C65CEF637}"/>
              </a:ext>
            </a:extLst>
          </p:cNvPr>
          <p:cNvSpPr/>
          <p:nvPr/>
        </p:nvSpPr>
        <p:spPr>
          <a:xfrm>
            <a:off x="811713" y="2797160"/>
            <a:ext cx="3180045" cy="315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solar owner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9BF43-E35E-9D66-AFD7-4F28014FDCF9}"/>
              </a:ext>
            </a:extLst>
          </p:cNvPr>
          <p:cNvGrpSpPr/>
          <p:nvPr/>
        </p:nvGrpSpPr>
        <p:grpSpPr>
          <a:xfrm>
            <a:off x="3991759" y="4164509"/>
            <a:ext cx="412419" cy="731520"/>
            <a:chOff x="4738337" y="4279392"/>
            <a:chExt cx="412419" cy="731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13FB2-D04E-6559-154D-616323E9BD4E}"/>
                </a:ext>
              </a:extLst>
            </p:cNvPr>
            <p:cNvSpPr/>
            <p:nvPr/>
          </p:nvSpPr>
          <p:spPr>
            <a:xfrm>
              <a:off x="4738337" y="4279392"/>
              <a:ext cx="412419" cy="73152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ave Energy-Save Money_icons.jpg">
              <a:extLst>
                <a:ext uri="{FF2B5EF4-FFF2-40B4-BE49-F238E27FC236}">
                  <a16:creationId xmlns:a16="http://schemas.microsoft.com/office/drawing/2014/main" id="{AA351680-6123-D468-7218-098F07271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9" t="35454" r="34407" b="59346"/>
            <a:stretch/>
          </p:blipFill>
          <p:spPr>
            <a:xfrm>
              <a:off x="4761666" y="4395215"/>
              <a:ext cx="365760" cy="49987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12A9D-A23A-5678-5B9A-FBDA18A2AA9B}"/>
              </a:ext>
            </a:extLst>
          </p:cNvPr>
          <p:cNvCxnSpPr/>
          <p:nvPr/>
        </p:nvCxnSpPr>
        <p:spPr>
          <a:xfrm>
            <a:off x="4197968" y="2712633"/>
            <a:ext cx="1" cy="145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AB3D9E-A0DF-E1DC-D856-1F57638BC8FD}"/>
              </a:ext>
            </a:extLst>
          </p:cNvPr>
          <p:cNvGrpSpPr/>
          <p:nvPr/>
        </p:nvGrpSpPr>
        <p:grpSpPr>
          <a:xfrm>
            <a:off x="2338759" y="1984701"/>
            <a:ext cx="1859207" cy="768729"/>
            <a:chOff x="3366755" y="1274726"/>
            <a:chExt cx="1919034" cy="7687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5CA9A7-2C22-FF19-8212-2CA767C2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806EF-9977-4FF9-1A7D-F63D5829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35B443-459E-ED41-5C9D-3B6655429658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CD3B3-5E4C-C03B-B14A-AD5DCA6831BF}"/>
              </a:ext>
            </a:extLst>
          </p:cNvPr>
          <p:cNvSpPr/>
          <p:nvPr/>
        </p:nvSpPr>
        <p:spPr>
          <a:xfrm>
            <a:off x="1107719" y="4857696"/>
            <a:ext cx="476670" cy="10979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55324-277D-9A6C-19F2-ABFF205EC4C1}"/>
              </a:ext>
            </a:extLst>
          </p:cNvPr>
          <p:cNvSpPr/>
          <p:nvPr/>
        </p:nvSpPr>
        <p:spPr>
          <a:xfrm>
            <a:off x="1790599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9179-33A5-C9BD-4746-1978F93B5AB9}"/>
              </a:ext>
            </a:extLst>
          </p:cNvPr>
          <p:cNvSpPr/>
          <p:nvPr/>
        </p:nvSpPr>
        <p:spPr>
          <a:xfrm>
            <a:off x="1830047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5373-AB8E-593F-F7E7-DE6F408BA7B3}"/>
              </a:ext>
            </a:extLst>
          </p:cNvPr>
          <p:cNvSpPr/>
          <p:nvPr/>
        </p:nvSpPr>
        <p:spPr>
          <a:xfrm>
            <a:off x="1106760" y="3278273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A5ADA3-9A80-4321-CD57-8BDCD09BF297}"/>
              </a:ext>
            </a:extLst>
          </p:cNvPr>
          <p:cNvCxnSpPr>
            <a:cxnSpLocks/>
          </p:cNvCxnSpPr>
          <p:nvPr/>
        </p:nvCxnSpPr>
        <p:spPr>
          <a:xfrm>
            <a:off x="217567" y="5971416"/>
            <a:ext cx="5268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9E782-45B1-FCDE-40E2-1BC86CB32E7F}"/>
              </a:ext>
            </a:extLst>
          </p:cNvPr>
          <p:cNvSpPr/>
          <p:nvPr/>
        </p:nvSpPr>
        <p:spPr>
          <a:xfrm>
            <a:off x="250088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E2ACE-E5CD-7802-226B-56A9EB9EBF81}"/>
              </a:ext>
            </a:extLst>
          </p:cNvPr>
          <p:cNvSpPr/>
          <p:nvPr/>
        </p:nvSpPr>
        <p:spPr>
          <a:xfrm>
            <a:off x="254032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B3FAF-5E9D-28D7-1C81-2C978F9CB6AB}"/>
              </a:ext>
            </a:extLst>
          </p:cNvPr>
          <p:cNvSpPr/>
          <p:nvPr/>
        </p:nvSpPr>
        <p:spPr>
          <a:xfrm>
            <a:off x="3214520" y="4857696"/>
            <a:ext cx="476670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119D-7664-4144-540E-11AEC4B65DB7}"/>
              </a:ext>
            </a:extLst>
          </p:cNvPr>
          <p:cNvSpPr/>
          <p:nvPr/>
        </p:nvSpPr>
        <p:spPr>
          <a:xfrm>
            <a:off x="3253968" y="3274824"/>
            <a:ext cx="467048" cy="703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49142-3075-D342-7AE3-38B8E0217C6E}"/>
              </a:ext>
            </a:extLst>
          </p:cNvPr>
          <p:cNvGrpSpPr/>
          <p:nvPr/>
        </p:nvGrpSpPr>
        <p:grpSpPr>
          <a:xfrm>
            <a:off x="811713" y="1991202"/>
            <a:ext cx="1859207" cy="768729"/>
            <a:chOff x="3366755" y="1274726"/>
            <a:chExt cx="1919034" cy="76872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80A8A1-505C-B777-DD00-8E55CE87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2308" y="1276029"/>
              <a:ext cx="806781" cy="76742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20280FC-0E5C-BFC6-1E90-1E720FD5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6755" y="1274726"/>
              <a:ext cx="806781" cy="76742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EBB21D-B4B1-7AA0-425F-E2E3B48BA116}"/>
                </a:ext>
              </a:extLst>
            </p:cNvPr>
            <p:cNvCxnSpPr/>
            <p:nvPr/>
          </p:nvCxnSpPr>
          <p:spPr>
            <a:xfrm flipH="1">
              <a:off x="4969089" y="2002763"/>
              <a:ext cx="3167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32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ways to monetize the ITC</a:t>
            </a:r>
            <a:endParaRPr lang="en-US" sz="2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8F7931-E213-39B6-6263-EFDF0C06C7FB}"/>
              </a:ext>
            </a:extLst>
          </p:cNvPr>
          <p:cNvSpPr txBox="1">
            <a:spLocks/>
          </p:cNvSpPr>
          <p:nvPr/>
        </p:nvSpPr>
        <p:spPr>
          <a:xfrm>
            <a:off x="4661890" y="1935971"/>
            <a:ext cx="4012323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2. Non-profit Solar Owner, on anyone’s building</a:t>
            </a:r>
          </a:p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Non-profit solar owners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claim federal tax credit equal to 30% of the project cost.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$1,000,000 project = $300,000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non-refundable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 depreciation benefit.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Solar Owners claim Elective Payment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(IRA § 6417)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92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“Elective Payment” and Transfer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B2A38-7E61-4325-5126-2F6E9D568B7B}"/>
              </a:ext>
            </a:extLst>
          </p:cNvPr>
          <p:cNvSpPr txBox="1">
            <a:spLocks/>
          </p:cNvSpPr>
          <p:nvPr/>
        </p:nvSpPr>
        <p:spPr>
          <a:xfrm>
            <a:off x="4144430" y="1281917"/>
            <a:ext cx="4529784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ENERGY PROPERTY OWNER CAN USE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ONE </a:t>
            </a: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OF THE TWO NEW MONETIZATION PATHS:</a:t>
            </a:r>
          </a:p>
          <a:p>
            <a:pPr algn="l"/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1. 6417 “Elective Payment”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Tax-Exempt Organizations, including: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a. Nonprofit Orgs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b. Governmental entities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c. Rural Electric Cooperatives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d. Tribal Governments and Tribal 			Entities</a:t>
            </a: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2. 6418 Transfer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Energy property owners who are </a:t>
            </a:r>
            <a:r>
              <a:rPr lang="en-US" sz="1800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not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eligible for elective payment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CA7389-D041-C49E-5C31-04576BE561D9}"/>
              </a:ext>
            </a:extLst>
          </p:cNvPr>
          <p:cNvGrpSpPr/>
          <p:nvPr/>
        </p:nvGrpSpPr>
        <p:grpSpPr>
          <a:xfrm>
            <a:off x="332957" y="1977788"/>
            <a:ext cx="4232741" cy="3202746"/>
            <a:chOff x="217567" y="1984701"/>
            <a:chExt cx="5268833" cy="39867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6C6D7C-E47F-E9EB-5886-FEE39FAEC7FA}"/>
                </a:ext>
              </a:extLst>
            </p:cNvPr>
            <p:cNvSpPr/>
            <p:nvPr/>
          </p:nvSpPr>
          <p:spPr>
            <a:xfrm>
              <a:off x="811713" y="2797160"/>
              <a:ext cx="3180045" cy="3152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0747F5-A3C1-150F-0E82-674D41E68093}"/>
                </a:ext>
              </a:extLst>
            </p:cNvPr>
            <p:cNvGrpSpPr/>
            <p:nvPr/>
          </p:nvGrpSpPr>
          <p:grpSpPr>
            <a:xfrm>
              <a:off x="3991759" y="4164509"/>
              <a:ext cx="412419" cy="731520"/>
              <a:chOff x="4738337" y="4279392"/>
              <a:chExt cx="412419" cy="7315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448BF9-978F-714E-3FD6-C60BE54DC171}"/>
                  </a:ext>
                </a:extLst>
              </p:cNvPr>
              <p:cNvSpPr/>
              <p:nvPr/>
            </p:nvSpPr>
            <p:spPr>
              <a:xfrm>
                <a:off x="4738337" y="4279392"/>
                <a:ext cx="412419" cy="731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 descr="Save Energy-Save Money_icons.jpg">
                <a:extLst>
                  <a:ext uri="{FF2B5EF4-FFF2-40B4-BE49-F238E27FC236}">
                    <a16:creationId xmlns:a16="http://schemas.microsoft.com/office/drawing/2014/main" id="{27968803-C191-F45F-40AD-70D06A4165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69" t="35454" r="34407" b="59346"/>
              <a:stretch/>
            </p:blipFill>
            <p:spPr>
              <a:xfrm>
                <a:off x="4761666" y="4395215"/>
                <a:ext cx="365760" cy="499873"/>
              </a:xfrm>
              <a:prstGeom prst="rect">
                <a:avLst/>
              </a:prstGeom>
            </p:spPr>
          </p:pic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278AD4-59CB-F1ED-29E5-4859F647FB75}"/>
                </a:ext>
              </a:extLst>
            </p:cNvPr>
            <p:cNvCxnSpPr/>
            <p:nvPr/>
          </p:nvCxnSpPr>
          <p:spPr>
            <a:xfrm>
              <a:off x="4197968" y="2712633"/>
              <a:ext cx="1" cy="145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3E3EBC-4129-5CA1-D910-0C3200B47209}"/>
                </a:ext>
              </a:extLst>
            </p:cNvPr>
            <p:cNvGrpSpPr/>
            <p:nvPr/>
          </p:nvGrpSpPr>
          <p:grpSpPr>
            <a:xfrm>
              <a:off x="2338759" y="1984701"/>
              <a:ext cx="1859207" cy="768729"/>
              <a:chOff x="3366755" y="1274726"/>
              <a:chExt cx="1919034" cy="76872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AE20B1C-D797-E822-84A5-16368598D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B23C0B4-4A25-AA55-ADDB-E381EB41B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B9CA24E-3B36-08F4-5585-AB8F9BFC0905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B94E7D-4D3B-9303-D26B-49A259F28B32}"/>
                </a:ext>
              </a:extLst>
            </p:cNvPr>
            <p:cNvSpPr/>
            <p:nvPr/>
          </p:nvSpPr>
          <p:spPr>
            <a:xfrm>
              <a:off x="1107719" y="4857696"/>
              <a:ext cx="476670" cy="1097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401299F-AB7F-3A5B-CCA4-1E27E6D601C2}"/>
                </a:ext>
              </a:extLst>
            </p:cNvPr>
            <p:cNvSpPr/>
            <p:nvPr/>
          </p:nvSpPr>
          <p:spPr>
            <a:xfrm>
              <a:off x="1790599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55B1EB-B527-95D9-9E01-DDDBD7227D1A}"/>
                </a:ext>
              </a:extLst>
            </p:cNvPr>
            <p:cNvSpPr/>
            <p:nvPr/>
          </p:nvSpPr>
          <p:spPr>
            <a:xfrm>
              <a:off x="1830047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39E28A-5A58-17E0-7539-F766A522D75D}"/>
                </a:ext>
              </a:extLst>
            </p:cNvPr>
            <p:cNvSpPr/>
            <p:nvPr/>
          </p:nvSpPr>
          <p:spPr>
            <a:xfrm>
              <a:off x="1106760" y="3278273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93B8D4-7972-D3DB-F37C-9B03D5028E6A}"/>
                </a:ext>
              </a:extLst>
            </p:cNvPr>
            <p:cNvCxnSpPr>
              <a:cxnSpLocks/>
            </p:cNvCxnSpPr>
            <p:nvPr/>
          </p:nvCxnSpPr>
          <p:spPr>
            <a:xfrm>
              <a:off x="217567" y="5971416"/>
              <a:ext cx="5268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2FAC84-E485-3F1D-326B-5DBEA890BD4A}"/>
                </a:ext>
              </a:extLst>
            </p:cNvPr>
            <p:cNvSpPr/>
            <p:nvPr/>
          </p:nvSpPr>
          <p:spPr>
            <a:xfrm>
              <a:off x="250088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7A77921-E7BB-7E82-BAFE-48DAF64605B5}"/>
                </a:ext>
              </a:extLst>
            </p:cNvPr>
            <p:cNvSpPr/>
            <p:nvPr/>
          </p:nvSpPr>
          <p:spPr>
            <a:xfrm>
              <a:off x="254032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888770F-6F57-1DDF-2CD1-283DD9808CBB}"/>
                </a:ext>
              </a:extLst>
            </p:cNvPr>
            <p:cNvSpPr/>
            <p:nvPr/>
          </p:nvSpPr>
          <p:spPr>
            <a:xfrm>
              <a:off x="321452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0C611A-C0AE-0C3D-1C7B-472DA243E730}"/>
                </a:ext>
              </a:extLst>
            </p:cNvPr>
            <p:cNvSpPr/>
            <p:nvPr/>
          </p:nvSpPr>
          <p:spPr>
            <a:xfrm>
              <a:off x="325396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EB07FD2-57F6-ACD8-2609-2A5B648D4AD6}"/>
                </a:ext>
              </a:extLst>
            </p:cNvPr>
            <p:cNvGrpSpPr/>
            <p:nvPr/>
          </p:nvGrpSpPr>
          <p:grpSpPr>
            <a:xfrm>
              <a:off x="811713" y="1991202"/>
              <a:ext cx="1859207" cy="768729"/>
              <a:chOff x="3366755" y="1274726"/>
              <a:chExt cx="1919034" cy="768729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4A17D2-AF16-9338-4E75-D1F32D672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783FFF5-C365-4A35-CDC1-1A2913819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8926804-5589-F21A-B289-AEF37511FF36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495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F77C970-01CC-8248-ED87-B7CBBD310BEE}"/>
              </a:ext>
            </a:extLst>
          </p:cNvPr>
          <p:cNvGrpSpPr/>
          <p:nvPr/>
        </p:nvGrpSpPr>
        <p:grpSpPr>
          <a:xfrm>
            <a:off x="332957" y="1965123"/>
            <a:ext cx="4249480" cy="3215411"/>
            <a:chOff x="217567" y="1984701"/>
            <a:chExt cx="5268833" cy="39867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382961-A900-1846-B1C8-DCF03ACD92B4}"/>
                </a:ext>
              </a:extLst>
            </p:cNvPr>
            <p:cNvSpPr/>
            <p:nvPr/>
          </p:nvSpPr>
          <p:spPr>
            <a:xfrm>
              <a:off x="811713" y="2797160"/>
              <a:ext cx="3180045" cy="3152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E32FC7-585C-9364-B1C7-D7CD99D0C787}"/>
                </a:ext>
              </a:extLst>
            </p:cNvPr>
            <p:cNvGrpSpPr/>
            <p:nvPr/>
          </p:nvGrpSpPr>
          <p:grpSpPr>
            <a:xfrm>
              <a:off x="3991759" y="4164509"/>
              <a:ext cx="412419" cy="731520"/>
              <a:chOff x="4738337" y="4279392"/>
              <a:chExt cx="412419" cy="7315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32E49A-D2DC-8115-F944-7D169ECB748D}"/>
                  </a:ext>
                </a:extLst>
              </p:cNvPr>
              <p:cNvSpPr/>
              <p:nvPr/>
            </p:nvSpPr>
            <p:spPr>
              <a:xfrm>
                <a:off x="4738337" y="4279392"/>
                <a:ext cx="412419" cy="731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Save Energy-Save Money_icons.jpg">
                <a:extLst>
                  <a:ext uri="{FF2B5EF4-FFF2-40B4-BE49-F238E27FC236}">
                    <a16:creationId xmlns:a16="http://schemas.microsoft.com/office/drawing/2014/main" id="{4B950580-8F52-09D2-9394-6102C3CFED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69" t="35454" r="34407" b="59346"/>
              <a:stretch/>
            </p:blipFill>
            <p:spPr>
              <a:xfrm>
                <a:off x="4761666" y="4395215"/>
                <a:ext cx="365760" cy="499873"/>
              </a:xfrm>
              <a:prstGeom prst="rect">
                <a:avLst/>
              </a:prstGeom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7B0F79-4213-4182-0AB5-A3053E2758C7}"/>
                </a:ext>
              </a:extLst>
            </p:cNvPr>
            <p:cNvCxnSpPr/>
            <p:nvPr/>
          </p:nvCxnSpPr>
          <p:spPr>
            <a:xfrm>
              <a:off x="4197968" y="2712633"/>
              <a:ext cx="1" cy="145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0032B0-4CF7-1370-3CAA-F8D4F4E9157B}"/>
                </a:ext>
              </a:extLst>
            </p:cNvPr>
            <p:cNvGrpSpPr/>
            <p:nvPr/>
          </p:nvGrpSpPr>
          <p:grpSpPr>
            <a:xfrm>
              <a:off x="2338759" y="1984701"/>
              <a:ext cx="1859207" cy="768729"/>
              <a:chOff x="3366755" y="1274726"/>
              <a:chExt cx="1919034" cy="76872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B2E49D3-B2E3-EA88-198E-CF3E22C1B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6EB1FA5-1271-474F-BF38-C1D77332D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B1EFB39-BE29-7E27-AB2A-6F0CF6F037F1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9DB4C-E9CE-96D8-AF3A-10DD6C2B6026}"/>
                </a:ext>
              </a:extLst>
            </p:cNvPr>
            <p:cNvSpPr/>
            <p:nvPr/>
          </p:nvSpPr>
          <p:spPr>
            <a:xfrm>
              <a:off x="1107719" y="4857696"/>
              <a:ext cx="476670" cy="1097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0DD98C-6356-8673-CA50-DA60F838B475}"/>
                </a:ext>
              </a:extLst>
            </p:cNvPr>
            <p:cNvSpPr/>
            <p:nvPr/>
          </p:nvSpPr>
          <p:spPr>
            <a:xfrm>
              <a:off x="1790599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3BA81A-EF82-B63C-F2A4-95B9629306B3}"/>
                </a:ext>
              </a:extLst>
            </p:cNvPr>
            <p:cNvSpPr/>
            <p:nvPr/>
          </p:nvSpPr>
          <p:spPr>
            <a:xfrm>
              <a:off x="1830047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6636A3-1ADF-F2DA-88B6-4FDBB0F9B2EE}"/>
                </a:ext>
              </a:extLst>
            </p:cNvPr>
            <p:cNvSpPr/>
            <p:nvPr/>
          </p:nvSpPr>
          <p:spPr>
            <a:xfrm>
              <a:off x="1106760" y="3278273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F32DF4-B808-A92D-D25C-FC2BF4B9379F}"/>
                </a:ext>
              </a:extLst>
            </p:cNvPr>
            <p:cNvCxnSpPr>
              <a:cxnSpLocks/>
            </p:cNvCxnSpPr>
            <p:nvPr/>
          </p:nvCxnSpPr>
          <p:spPr>
            <a:xfrm>
              <a:off x="217567" y="5971416"/>
              <a:ext cx="5268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9CEBCF-9C7E-695F-ADEE-1D8D0D8CD77C}"/>
                </a:ext>
              </a:extLst>
            </p:cNvPr>
            <p:cNvSpPr/>
            <p:nvPr/>
          </p:nvSpPr>
          <p:spPr>
            <a:xfrm>
              <a:off x="250088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DBCDCE-69D0-29CB-1CD9-4856C71FD56A}"/>
                </a:ext>
              </a:extLst>
            </p:cNvPr>
            <p:cNvSpPr/>
            <p:nvPr/>
          </p:nvSpPr>
          <p:spPr>
            <a:xfrm>
              <a:off x="254032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B7BD14-BBC6-3AF5-8B0D-16E3D033F049}"/>
                </a:ext>
              </a:extLst>
            </p:cNvPr>
            <p:cNvSpPr/>
            <p:nvPr/>
          </p:nvSpPr>
          <p:spPr>
            <a:xfrm>
              <a:off x="321452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7F0492-DB61-6162-1DF6-3125287018F5}"/>
                </a:ext>
              </a:extLst>
            </p:cNvPr>
            <p:cNvSpPr/>
            <p:nvPr/>
          </p:nvSpPr>
          <p:spPr>
            <a:xfrm>
              <a:off x="325396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ECAC65-371B-6238-7061-123AE97CED70}"/>
                </a:ext>
              </a:extLst>
            </p:cNvPr>
            <p:cNvGrpSpPr/>
            <p:nvPr/>
          </p:nvGrpSpPr>
          <p:grpSpPr>
            <a:xfrm>
              <a:off x="811713" y="1991202"/>
              <a:ext cx="1859207" cy="768729"/>
              <a:chOff x="3366755" y="1274726"/>
              <a:chExt cx="1919034" cy="76872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FC15830-8541-838B-6584-197B907A6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76A692E-B45E-4049-F3BD-4D60AFE3C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0A8665C-4011-58A6-BB92-DC359D118D43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“Elective Payment” and Transfer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B2A38-7E61-4325-5126-2F6E9D568B7B}"/>
              </a:ext>
            </a:extLst>
          </p:cNvPr>
          <p:cNvSpPr txBox="1">
            <a:spLocks/>
          </p:cNvSpPr>
          <p:nvPr/>
        </p:nvSpPr>
        <p:spPr>
          <a:xfrm>
            <a:off x="4144430" y="1281917"/>
            <a:ext cx="4529784" cy="320274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ENERGY PROPERTY OWNER CAN USE </a:t>
            </a: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ONE </a:t>
            </a: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OF THE TWO NEW MONETIZATION PATHS:</a:t>
            </a:r>
          </a:p>
          <a:p>
            <a:pPr algn="l"/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1. 6417 “Elective Payment”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Tax-Exempt Organizations, including: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a. Nonprofit Orgs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b. Governmental entities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c. Rural Electric Cooperatives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d. Tribes and Tribal Enterprises</a:t>
            </a: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2. 6418 Transfer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Energy property owners who are </a:t>
            </a:r>
            <a:r>
              <a:rPr lang="en-US" sz="1800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not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eligible for elective payment</a:t>
            </a:r>
          </a:p>
        </p:txBody>
      </p:sp>
    </p:spTree>
    <p:extLst>
      <p:ext uri="{BB962C8B-B14F-4D97-AF65-F5344CB8AC3E}">
        <p14:creationId xmlns:p14="http://schemas.microsoft.com/office/powerpoint/2010/main" val="222854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– Elective Payment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8F7931-E213-39B6-6263-EFDF0C06C7FB}"/>
              </a:ext>
            </a:extLst>
          </p:cNvPr>
          <p:cNvSpPr txBox="1">
            <a:spLocks/>
          </p:cNvSpPr>
          <p:nvPr/>
        </p:nvSpPr>
        <p:spPr>
          <a:xfrm>
            <a:off x="2592619" y="1238799"/>
            <a:ext cx="6039017" cy="44049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MUST OWN the Solar System for at least 5 years – still subject to “recapture” rules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Tax Exempt Entities include 501c3 and other nonprofits, as well as states and local governments and instrumentalities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 depreciation benefit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File on 990-T (Exempt Business Income Tax Return), along with forms 3468 and 3800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MUST pre-register intention of 6417 Elective Payment on IRS electronic portal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A0AF27-EDA5-3013-4863-987159A1FB98}"/>
              </a:ext>
            </a:extLst>
          </p:cNvPr>
          <p:cNvGrpSpPr/>
          <p:nvPr/>
        </p:nvGrpSpPr>
        <p:grpSpPr>
          <a:xfrm>
            <a:off x="332958" y="4462624"/>
            <a:ext cx="2546188" cy="1926599"/>
            <a:chOff x="217567" y="1984701"/>
            <a:chExt cx="5268833" cy="39867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ABD431-4FC2-EA10-E449-B6503832298A}"/>
                </a:ext>
              </a:extLst>
            </p:cNvPr>
            <p:cNvSpPr/>
            <p:nvPr/>
          </p:nvSpPr>
          <p:spPr>
            <a:xfrm>
              <a:off x="811713" y="2797160"/>
              <a:ext cx="3180045" cy="3152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EDEA1D-73AD-150B-B741-29EFCBAB6C21}"/>
                </a:ext>
              </a:extLst>
            </p:cNvPr>
            <p:cNvGrpSpPr/>
            <p:nvPr/>
          </p:nvGrpSpPr>
          <p:grpSpPr>
            <a:xfrm>
              <a:off x="3991759" y="4164509"/>
              <a:ext cx="412419" cy="731520"/>
              <a:chOff x="4738337" y="4279392"/>
              <a:chExt cx="412419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4829F3-691C-03AE-86D0-C77253F35F7C}"/>
                  </a:ext>
                </a:extLst>
              </p:cNvPr>
              <p:cNvSpPr/>
              <p:nvPr/>
            </p:nvSpPr>
            <p:spPr>
              <a:xfrm>
                <a:off x="4738337" y="4279392"/>
                <a:ext cx="412419" cy="731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 descr="Save Energy-Save Money_icons.jpg">
                <a:extLst>
                  <a:ext uri="{FF2B5EF4-FFF2-40B4-BE49-F238E27FC236}">
                    <a16:creationId xmlns:a16="http://schemas.microsoft.com/office/drawing/2014/main" id="{A9EF0CA1-1DC9-662A-BD26-D5B60B103F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69" t="35454" r="34407" b="59346"/>
              <a:stretch/>
            </p:blipFill>
            <p:spPr>
              <a:xfrm>
                <a:off x="4761666" y="4395215"/>
                <a:ext cx="365760" cy="499873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CD5DC2-E318-2732-48D9-9EBA96F0A872}"/>
                </a:ext>
              </a:extLst>
            </p:cNvPr>
            <p:cNvCxnSpPr/>
            <p:nvPr/>
          </p:nvCxnSpPr>
          <p:spPr>
            <a:xfrm>
              <a:off x="4197968" y="2712633"/>
              <a:ext cx="1" cy="145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B3282F-5F50-7DA4-3388-C8F4BBF0D253}"/>
                </a:ext>
              </a:extLst>
            </p:cNvPr>
            <p:cNvGrpSpPr/>
            <p:nvPr/>
          </p:nvGrpSpPr>
          <p:grpSpPr>
            <a:xfrm>
              <a:off x="2338759" y="1984701"/>
              <a:ext cx="1859207" cy="768729"/>
              <a:chOff x="3366755" y="1274726"/>
              <a:chExt cx="1919034" cy="76872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1882F9C-16FB-2096-9DA2-6CB78D18C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67E5F7-6B0F-8690-1BA7-78C171B6F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B942F81-F986-CFDB-A970-A1750954F2D1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0ECE51-6325-AFA1-8B2E-A9D6B18BFCEA}"/>
                </a:ext>
              </a:extLst>
            </p:cNvPr>
            <p:cNvSpPr/>
            <p:nvPr/>
          </p:nvSpPr>
          <p:spPr>
            <a:xfrm>
              <a:off x="1107719" y="4857696"/>
              <a:ext cx="476670" cy="1097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48DC796-9F9A-F6EB-9EEB-BEFAE2EEC6C9}"/>
                </a:ext>
              </a:extLst>
            </p:cNvPr>
            <p:cNvSpPr/>
            <p:nvPr/>
          </p:nvSpPr>
          <p:spPr>
            <a:xfrm>
              <a:off x="1790599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2E6110F-300B-C935-6D30-16536E1C25ED}"/>
                </a:ext>
              </a:extLst>
            </p:cNvPr>
            <p:cNvSpPr/>
            <p:nvPr/>
          </p:nvSpPr>
          <p:spPr>
            <a:xfrm>
              <a:off x="1830047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8D44B1-E777-24D8-2BFE-1A17B24FF4CA}"/>
                </a:ext>
              </a:extLst>
            </p:cNvPr>
            <p:cNvSpPr/>
            <p:nvPr/>
          </p:nvSpPr>
          <p:spPr>
            <a:xfrm>
              <a:off x="1106760" y="3278273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2278AF-56C1-D6D6-C6BA-2E944AAD5966}"/>
                </a:ext>
              </a:extLst>
            </p:cNvPr>
            <p:cNvCxnSpPr>
              <a:cxnSpLocks/>
            </p:cNvCxnSpPr>
            <p:nvPr/>
          </p:nvCxnSpPr>
          <p:spPr>
            <a:xfrm>
              <a:off x="217567" y="5971416"/>
              <a:ext cx="5268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E734D4-1407-21B9-F613-D30F131F351E}"/>
                </a:ext>
              </a:extLst>
            </p:cNvPr>
            <p:cNvSpPr/>
            <p:nvPr/>
          </p:nvSpPr>
          <p:spPr>
            <a:xfrm>
              <a:off x="250088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34B1913-A424-99D3-E7F7-F6AD2B617A56}"/>
                </a:ext>
              </a:extLst>
            </p:cNvPr>
            <p:cNvSpPr/>
            <p:nvPr/>
          </p:nvSpPr>
          <p:spPr>
            <a:xfrm>
              <a:off x="254032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BB67B5-3BB8-B7B9-1672-04890A99CA09}"/>
                </a:ext>
              </a:extLst>
            </p:cNvPr>
            <p:cNvSpPr/>
            <p:nvPr/>
          </p:nvSpPr>
          <p:spPr>
            <a:xfrm>
              <a:off x="321452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42B2EF-97D9-9228-397A-D175C646B950}"/>
                </a:ext>
              </a:extLst>
            </p:cNvPr>
            <p:cNvSpPr/>
            <p:nvPr/>
          </p:nvSpPr>
          <p:spPr>
            <a:xfrm>
              <a:off x="325396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7DC49AB-C54E-29B8-F54F-46DD3034B2CD}"/>
                </a:ext>
              </a:extLst>
            </p:cNvPr>
            <p:cNvGrpSpPr/>
            <p:nvPr/>
          </p:nvGrpSpPr>
          <p:grpSpPr>
            <a:xfrm>
              <a:off x="811713" y="1991202"/>
              <a:ext cx="1859207" cy="768729"/>
              <a:chOff x="3366755" y="1274726"/>
              <a:chExt cx="1919034" cy="76872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B1ECE5B-1F1D-02D2-8020-7D45B1F6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8E34319-5E5F-583F-AB55-22691F2CD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7C5BA2-3A5B-3FA2-8265-0AAFEE483EBB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431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– Elective Payment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8F7931-E213-39B6-6263-EFDF0C06C7FB}"/>
              </a:ext>
            </a:extLst>
          </p:cNvPr>
          <p:cNvSpPr txBox="1">
            <a:spLocks/>
          </p:cNvSpPr>
          <p:nvPr/>
        </p:nvSpPr>
        <p:spPr>
          <a:xfrm>
            <a:off x="2592619" y="1238799"/>
            <a:ext cx="6039017" cy="44049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Pre-registration steps: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Complete pre-filing via IRS portal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Receive registration number before making election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Receive property-specific number for each eligible solar property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Provide all information required by IRS as anti-fraud and anti-abuse measures.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318477-5BB4-C719-20A7-236AAB0787C1}"/>
              </a:ext>
            </a:extLst>
          </p:cNvPr>
          <p:cNvGrpSpPr/>
          <p:nvPr/>
        </p:nvGrpSpPr>
        <p:grpSpPr>
          <a:xfrm>
            <a:off x="332958" y="4462624"/>
            <a:ext cx="2546188" cy="1926599"/>
            <a:chOff x="217567" y="1984701"/>
            <a:chExt cx="5268833" cy="39867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8936C-26E8-628F-D828-EE3C4F4482F7}"/>
                </a:ext>
              </a:extLst>
            </p:cNvPr>
            <p:cNvSpPr/>
            <p:nvPr/>
          </p:nvSpPr>
          <p:spPr>
            <a:xfrm>
              <a:off x="811713" y="2797160"/>
              <a:ext cx="3180045" cy="3152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5FB0D3A-DBA2-5024-45F8-57807C358C3A}"/>
                </a:ext>
              </a:extLst>
            </p:cNvPr>
            <p:cNvGrpSpPr/>
            <p:nvPr/>
          </p:nvGrpSpPr>
          <p:grpSpPr>
            <a:xfrm>
              <a:off x="3991759" y="4164509"/>
              <a:ext cx="412419" cy="731520"/>
              <a:chOff x="4738337" y="4279392"/>
              <a:chExt cx="412419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06221D7-47C2-73EB-7350-8485B4E187CC}"/>
                  </a:ext>
                </a:extLst>
              </p:cNvPr>
              <p:cNvSpPr/>
              <p:nvPr/>
            </p:nvSpPr>
            <p:spPr>
              <a:xfrm>
                <a:off x="4738337" y="4279392"/>
                <a:ext cx="412419" cy="731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 descr="Save Energy-Save Money_icons.jpg">
                <a:extLst>
                  <a:ext uri="{FF2B5EF4-FFF2-40B4-BE49-F238E27FC236}">
                    <a16:creationId xmlns:a16="http://schemas.microsoft.com/office/drawing/2014/main" id="{CBEFD08B-6D4C-558A-9B96-7DAB97DE6B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69" t="35454" r="34407" b="59346"/>
              <a:stretch/>
            </p:blipFill>
            <p:spPr>
              <a:xfrm>
                <a:off x="4761666" y="4395215"/>
                <a:ext cx="365760" cy="499873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945E92-4670-85EA-8572-AB9D6043E501}"/>
                </a:ext>
              </a:extLst>
            </p:cNvPr>
            <p:cNvCxnSpPr/>
            <p:nvPr/>
          </p:nvCxnSpPr>
          <p:spPr>
            <a:xfrm>
              <a:off x="4197968" y="2712633"/>
              <a:ext cx="1" cy="145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E76DB99-555F-205E-EF19-D3C258FAB62D}"/>
                </a:ext>
              </a:extLst>
            </p:cNvPr>
            <p:cNvGrpSpPr/>
            <p:nvPr/>
          </p:nvGrpSpPr>
          <p:grpSpPr>
            <a:xfrm>
              <a:off x="2338759" y="1984701"/>
              <a:ext cx="1859207" cy="768729"/>
              <a:chOff x="3366755" y="1274726"/>
              <a:chExt cx="1919034" cy="76872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01BA852-9E95-3528-D113-9494B6FF4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D6908CF-7221-4B10-7310-7D05A04B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6B36551-C20C-5789-528E-71B3F15C597A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D2AE2B-6F90-C733-0E66-74A5666F0B9B}"/>
                </a:ext>
              </a:extLst>
            </p:cNvPr>
            <p:cNvSpPr/>
            <p:nvPr/>
          </p:nvSpPr>
          <p:spPr>
            <a:xfrm>
              <a:off x="1107719" y="4857696"/>
              <a:ext cx="476670" cy="1097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5AC086-0FF0-9680-67D0-1526B3AA080F}"/>
                </a:ext>
              </a:extLst>
            </p:cNvPr>
            <p:cNvSpPr/>
            <p:nvPr/>
          </p:nvSpPr>
          <p:spPr>
            <a:xfrm>
              <a:off x="1790599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B60238-2A7C-CD90-BF3A-F82AFAFE6F34}"/>
                </a:ext>
              </a:extLst>
            </p:cNvPr>
            <p:cNvSpPr/>
            <p:nvPr/>
          </p:nvSpPr>
          <p:spPr>
            <a:xfrm>
              <a:off x="1830047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88A079-FDC8-03D8-A001-1D7B34AB5733}"/>
                </a:ext>
              </a:extLst>
            </p:cNvPr>
            <p:cNvSpPr/>
            <p:nvPr/>
          </p:nvSpPr>
          <p:spPr>
            <a:xfrm>
              <a:off x="1106760" y="3278273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56C181-65CC-0E90-6F63-1E6B4C8088A0}"/>
                </a:ext>
              </a:extLst>
            </p:cNvPr>
            <p:cNvCxnSpPr>
              <a:cxnSpLocks/>
            </p:cNvCxnSpPr>
            <p:nvPr/>
          </p:nvCxnSpPr>
          <p:spPr>
            <a:xfrm>
              <a:off x="217567" y="5971416"/>
              <a:ext cx="5268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2EF5B8-02CE-8154-8112-5115FDD8E658}"/>
                </a:ext>
              </a:extLst>
            </p:cNvPr>
            <p:cNvSpPr/>
            <p:nvPr/>
          </p:nvSpPr>
          <p:spPr>
            <a:xfrm>
              <a:off x="250088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EB79412-2F7E-BF65-874C-AC83984FBE37}"/>
                </a:ext>
              </a:extLst>
            </p:cNvPr>
            <p:cNvSpPr/>
            <p:nvPr/>
          </p:nvSpPr>
          <p:spPr>
            <a:xfrm>
              <a:off x="254032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4A74DC-4775-CDC5-D3E3-B96EA72EA23E}"/>
                </a:ext>
              </a:extLst>
            </p:cNvPr>
            <p:cNvSpPr/>
            <p:nvPr/>
          </p:nvSpPr>
          <p:spPr>
            <a:xfrm>
              <a:off x="321452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C5DFB2-ECAB-A889-F312-C8C3607FD095}"/>
                </a:ext>
              </a:extLst>
            </p:cNvPr>
            <p:cNvSpPr/>
            <p:nvPr/>
          </p:nvSpPr>
          <p:spPr>
            <a:xfrm>
              <a:off x="325396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3D0E66F-DD76-9E69-5891-007A6F1166F2}"/>
                </a:ext>
              </a:extLst>
            </p:cNvPr>
            <p:cNvGrpSpPr/>
            <p:nvPr/>
          </p:nvGrpSpPr>
          <p:grpSpPr>
            <a:xfrm>
              <a:off x="811713" y="1991202"/>
              <a:ext cx="1859207" cy="768729"/>
              <a:chOff x="3366755" y="1274726"/>
              <a:chExt cx="1919034" cy="76872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DC0753C-CEAB-F452-0275-A30A246EF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C9850A0-0E0C-9646-92EF-E395FA410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6957246-2C3D-03F5-1424-8001B8DF469B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42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ECDA5-1536-AF4E-A93C-982E397E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61654"/>
            <a:ext cx="8019248" cy="6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8DB5C-2748-BC4D-8758-3FD89D6D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173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000F9F"/>
                </a:solidFill>
                <a:latin typeface="Cambria" panose="02040503050406030204" pitchFamily="18" charset="0"/>
              </a:rPr>
              <a:t>IPA Power Hour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3C54-A043-D04B-BD92-CE07EB09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29408"/>
            <a:ext cx="78867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869E"/>
                </a:solidFill>
                <a:latin typeface="Cambria"/>
                <a:ea typeface="Cambria"/>
              </a:rPr>
              <a:t>Today’s Power Hour: </a:t>
            </a:r>
            <a:endParaRPr lang="en-US" sz="1800" b="1" dirty="0">
              <a:solidFill>
                <a:srgbClr val="00869E"/>
              </a:solidFill>
              <a:latin typeface="Cambria" panose="02040503050406030204" pitchFamily="18" charset="0"/>
              <a:ea typeface="Cambria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F9F"/>
                </a:solidFill>
                <a:latin typeface="Cambria"/>
                <a:ea typeface="Cambria"/>
              </a:rPr>
              <a:t>Discusses how IRA tax credits work for solar projects for profit and non-profit solar owners.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F9F"/>
                </a:solidFill>
                <a:latin typeface="Cambria"/>
                <a:ea typeface="Cambria"/>
              </a:rPr>
              <a:t>Demystifies the solar tax credit transferability process and shares insights on guidance on the IRA domestic content adder.</a:t>
            </a:r>
          </a:p>
          <a:p>
            <a:pPr lvl="1">
              <a:lnSpc>
                <a:spcPct val="100000"/>
              </a:lnSpc>
            </a:pPr>
            <a:endParaRPr lang="en-US" sz="1400" dirty="0">
              <a:solidFill>
                <a:srgbClr val="000F9F"/>
              </a:solidFill>
              <a:latin typeface="Cambria"/>
              <a:ea typeface="Cambri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869E"/>
                </a:solidFill>
                <a:latin typeface="Cambria"/>
                <a:ea typeface="Cambria"/>
              </a:rPr>
              <a:t>Power Hour is a series of educational and informative presentations on a wide range of clean energy topics and emerging issues.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F9F"/>
                </a:solidFill>
                <a:latin typeface="Cambria"/>
                <a:ea typeface="Cambria"/>
              </a:rPr>
              <a:t>Power Hour webinar series started in 2021.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F9F"/>
                </a:solidFill>
                <a:latin typeface="Cambria"/>
                <a:ea typeface="Cambria"/>
              </a:rPr>
              <a:t>To-date, the Agency has hosted 32 Power Hour webinars, garnering over 940 attendees and over 1,400 views on the IPA YouTube channel.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F9F"/>
                </a:solidFill>
                <a:latin typeface="Cambria"/>
                <a:ea typeface="Cambria"/>
              </a:rPr>
              <a:t>Invited energy thought leaders and experts locally and nationally.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b="1" dirty="0">
              <a:solidFill>
                <a:srgbClr val="00869E"/>
              </a:solidFill>
              <a:latin typeface="Cambria" panose="02040503050406030204" pitchFamily="18" charset="0"/>
              <a:ea typeface="Cambria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869E"/>
                </a:solidFill>
                <a:latin typeface="Cambria"/>
                <a:ea typeface="Cambria"/>
              </a:rPr>
              <a:t>WEBINAR ARCHIVES: </a:t>
            </a:r>
            <a:r>
              <a:rPr lang="en-US" b="1" dirty="0">
                <a:solidFill>
                  <a:srgbClr val="00869E"/>
                </a:solidFill>
                <a:latin typeface="Cambria"/>
                <a:ea typeface="Cambria"/>
                <a:hlinkClick r:id="rId3"/>
              </a:rPr>
              <a:t>https://ipa.illinois.gov/about-ipa/ipa-events/previous-power-hour-events.html</a:t>
            </a:r>
            <a:endParaRPr lang="en-US" b="1" dirty="0">
              <a:solidFill>
                <a:srgbClr val="00869E"/>
              </a:solidFill>
              <a:latin typeface="Cambria"/>
              <a:ea typeface="Cambria"/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en-US" dirty="0">
              <a:solidFill>
                <a:srgbClr val="000F9F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52399-8DA0-9D48-86EA-F411FB30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8F567A2-FD9E-644E-A981-4FDBB6C4D4B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121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CBE461-4C6E-EA7B-83DB-156239929C21}"/>
              </a:ext>
            </a:extLst>
          </p:cNvPr>
          <p:cNvGrpSpPr/>
          <p:nvPr/>
        </p:nvGrpSpPr>
        <p:grpSpPr>
          <a:xfrm>
            <a:off x="332958" y="4462624"/>
            <a:ext cx="2546188" cy="1926599"/>
            <a:chOff x="217567" y="1984701"/>
            <a:chExt cx="5268833" cy="39867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064AD9-5A45-6758-F3D8-3865E8B56AC2}"/>
                </a:ext>
              </a:extLst>
            </p:cNvPr>
            <p:cNvSpPr/>
            <p:nvPr/>
          </p:nvSpPr>
          <p:spPr>
            <a:xfrm>
              <a:off x="811713" y="2797160"/>
              <a:ext cx="3180045" cy="3152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94D2882-21A8-B439-BE58-CCC59BCC44CF}"/>
                </a:ext>
              </a:extLst>
            </p:cNvPr>
            <p:cNvGrpSpPr/>
            <p:nvPr/>
          </p:nvGrpSpPr>
          <p:grpSpPr>
            <a:xfrm>
              <a:off x="3991759" y="4164509"/>
              <a:ext cx="412419" cy="731520"/>
              <a:chOff x="4738337" y="4279392"/>
              <a:chExt cx="412419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F37D674-CB63-5AAE-62A3-63669DD6A850}"/>
                  </a:ext>
                </a:extLst>
              </p:cNvPr>
              <p:cNvSpPr/>
              <p:nvPr/>
            </p:nvSpPr>
            <p:spPr>
              <a:xfrm>
                <a:off x="4738337" y="4279392"/>
                <a:ext cx="412419" cy="731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 descr="Save Energy-Save Money_icons.jpg">
                <a:extLst>
                  <a:ext uri="{FF2B5EF4-FFF2-40B4-BE49-F238E27FC236}">
                    <a16:creationId xmlns:a16="http://schemas.microsoft.com/office/drawing/2014/main" id="{618D5424-9A42-8E6A-5DE0-DE1EAA0989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69" t="35454" r="34407" b="59346"/>
              <a:stretch/>
            </p:blipFill>
            <p:spPr>
              <a:xfrm>
                <a:off x="4761666" y="4395215"/>
                <a:ext cx="365760" cy="499873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BF76AE-2642-ED1E-10D9-A235E6B49897}"/>
                </a:ext>
              </a:extLst>
            </p:cNvPr>
            <p:cNvCxnSpPr/>
            <p:nvPr/>
          </p:nvCxnSpPr>
          <p:spPr>
            <a:xfrm>
              <a:off x="4197968" y="2712633"/>
              <a:ext cx="1" cy="145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4905E5C-7B4E-8B07-9CAC-5CDC1AB12D48}"/>
                </a:ext>
              </a:extLst>
            </p:cNvPr>
            <p:cNvGrpSpPr/>
            <p:nvPr/>
          </p:nvGrpSpPr>
          <p:grpSpPr>
            <a:xfrm>
              <a:off x="2338759" y="1984701"/>
              <a:ext cx="1859207" cy="768729"/>
              <a:chOff x="3366755" y="1274726"/>
              <a:chExt cx="1919034" cy="76872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D3E0D06-5CF9-93DB-BC72-9EAEA1A62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1857DF-E62A-F3FF-71DE-27F3D715B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E6062A3-A266-F9C2-0728-90508E69A65B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21F3B7-8D40-1994-5EDF-7CBEC69B66EE}"/>
                </a:ext>
              </a:extLst>
            </p:cNvPr>
            <p:cNvSpPr/>
            <p:nvPr/>
          </p:nvSpPr>
          <p:spPr>
            <a:xfrm>
              <a:off x="1107719" y="4857696"/>
              <a:ext cx="476670" cy="1097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62E4DE8-4BB1-9573-6CDA-E9ACC7EA0346}"/>
                </a:ext>
              </a:extLst>
            </p:cNvPr>
            <p:cNvSpPr/>
            <p:nvPr/>
          </p:nvSpPr>
          <p:spPr>
            <a:xfrm>
              <a:off x="1790599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654BF7-22B4-2FA0-EEF8-7207CD5FCFFE}"/>
                </a:ext>
              </a:extLst>
            </p:cNvPr>
            <p:cNvSpPr/>
            <p:nvPr/>
          </p:nvSpPr>
          <p:spPr>
            <a:xfrm>
              <a:off x="1830047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B1202D-BE43-1E4A-6C9B-CCA309E06852}"/>
                </a:ext>
              </a:extLst>
            </p:cNvPr>
            <p:cNvSpPr/>
            <p:nvPr/>
          </p:nvSpPr>
          <p:spPr>
            <a:xfrm>
              <a:off x="1106760" y="3278273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696B67-DA24-8ED6-8655-A16B9DA93790}"/>
                </a:ext>
              </a:extLst>
            </p:cNvPr>
            <p:cNvCxnSpPr>
              <a:cxnSpLocks/>
            </p:cNvCxnSpPr>
            <p:nvPr/>
          </p:nvCxnSpPr>
          <p:spPr>
            <a:xfrm>
              <a:off x="217567" y="5971416"/>
              <a:ext cx="5268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11DD66-7BFB-B9CC-9CE8-EBD6E0257563}"/>
                </a:ext>
              </a:extLst>
            </p:cNvPr>
            <p:cNvSpPr/>
            <p:nvPr/>
          </p:nvSpPr>
          <p:spPr>
            <a:xfrm>
              <a:off x="250088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E42066-F53B-B746-EFB1-9D87CC227BEE}"/>
                </a:ext>
              </a:extLst>
            </p:cNvPr>
            <p:cNvSpPr/>
            <p:nvPr/>
          </p:nvSpPr>
          <p:spPr>
            <a:xfrm>
              <a:off x="254032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6E37A0-9A8B-F983-1015-19D964CC4D78}"/>
                </a:ext>
              </a:extLst>
            </p:cNvPr>
            <p:cNvSpPr/>
            <p:nvPr/>
          </p:nvSpPr>
          <p:spPr>
            <a:xfrm>
              <a:off x="321452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347B4D3-5997-9A2C-D5E6-CFBE6192FADA}"/>
                </a:ext>
              </a:extLst>
            </p:cNvPr>
            <p:cNvSpPr/>
            <p:nvPr/>
          </p:nvSpPr>
          <p:spPr>
            <a:xfrm>
              <a:off x="325396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84399E8-9918-0287-1B57-0BECF38CF76F}"/>
                </a:ext>
              </a:extLst>
            </p:cNvPr>
            <p:cNvGrpSpPr/>
            <p:nvPr/>
          </p:nvGrpSpPr>
          <p:grpSpPr>
            <a:xfrm>
              <a:off x="811713" y="1991202"/>
              <a:ext cx="1859207" cy="768729"/>
              <a:chOff x="3366755" y="1274726"/>
              <a:chExt cx="1919034" cy="76872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7449EE4-EC31-8BC9-517C-5ED249D0D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8631BBD-C962-34CC-294D-2F7A38A74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F10E00D-675B-E7AD-D30E-7F1D5CD08358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NON PROFIT</a:t>
            </a:r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– Elective Payment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8F7931-E213-39B6-6263-EFDF0C06C7FB}"/>
              </a:ext>
            </a:extLst>
          </p:cNvPr>
          <p:cNvSpPr txBox="1">
            <a:spLocks/>
          </p:cNvSpPr>
          <p:nvPr/>
        </p:nvSpPr>
        <p:spPr>
          <a:xfrm>
            <a:off x="2592619" y="1238799"/>
            <a:ext cx="6039017" cy="44049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SPECIAL RULES FOR GRANT TREATMENT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TAX EXEMPT INCOME GRANTS REDUCE THE CREDIT: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no more than 100% of project costs “grant + credit” if grant specific purpose is construction, installation, equipment, </a:t>
            </a:r>
            <a:r>
              <a:rPr lang="en-US" sz="1800" dirty="0" err="1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etc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Example:		$1,000,000 project cost</a:t>
            </a:r>
          </a:p>
          <a:p>
            <a:pPr algn="l"/>
            <a:endParaRPr lang="en-US" sz="16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ITC basis		$1,000,000 </a:t>
            </a:r>
          </a:p>
          <a:p>
            <a:pPr algn="l"/>
            <a:endParaRPr lang="en-US" sz="1600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ITC @ 30%		$   300,000</a:t>
            </a:r>
          </a:p>
          <a:p>
            <a:pPr algn="l"/>
            <a:endParaRPr lang="en-US" sz="16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</a:t>
            </a:r>
            <a:r>
              <a:rPr lang="en-US" sz="1600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Grant		$   750,000 </a:t>
            </a:r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tax-exempt income</a:t>
            </a:r>
          </a:p>
          <a:p>
            <a:pPr algn="l"/>
            <a:endParaRPr lang="en-US" sz="16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Total Credit	$   250,000  </a:t>
            </a:r>
            <a:r>
              <a:rPr lang="en-US" sz="1600" i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(ITC reduced by $50,000)</a:t>
            </a:r>
            <a:r>
              <a:rPr lang="en-US" sz="16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</a:t>
            </a:r>
          </a:p>
          <a:p>
            <a:pPr lvl="1"/>
            <a:endParaRPr lang="en-US" sz="1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800100" lvl="1" indent="-342900">
              <a:buAutoNum type="arabicPeriod"/>
            </a:pPr>
            <a:endParaRPr lang="en-US" sz="1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800100" lvl="1" indent="-342900">
              <a:buAutoNum type="arabicPeriod"/>
            </a:pPr>
            <a:endParaRPr lang="en-US" sz="1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800100" lvl="1" indent="-342900">
              <a:buAutoNum type="arabicPeriod"/>
            </a:pPr>
            <a:r>
              <a:rPr lang="en-US" sz="1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e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01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7BDFF9-38A3-B06E-7992-136BCECA00A2}"/>
              </a:ext>
            </a:extLst>
          </p:cNvPr>
          <p:cNvGrpSpPr/>
          <p:nvPr/>
        </p:nvGrpSpPr>
        <p:grpSpPr>
          <a:xfrm>
            <a:off x="332957" y="4484015"/>
            <a:ext cx="2546178" cy="1926591"/>
            <a:chOff x="217567" y="1984701"/>
            <a:chExt cx="5268833" cy="39867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886272-EC50-FD5D-2694-CEF61D566FBC}"/>
                </a:ext>
              </a:extLst>
            </p:cNvPr>
            <p:cNvSpPr/>
            <p:nvPr/>
          </p:nvSpPr>
          <p:spPr>
            <a:xfrm>
              <a:off x="811713" y="2797160"/>
              <a:ext cx="3180045" cy="3152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1F2B0E-8F76-ACF6-3C60-50C7E2888A60}"/>
                </a:ext>
              </a:extLst>
            </p:cNvPr>
            <p:cNvGrpSpPr/>
            <p:nvPr/>
          </p:nvGrpSpPr>
          <p:grpSpPr>
            <a:xfrm>
              <a:off x="3991759" y="4164509"/>
              <a:ext cx="412419" cy="731520"/>
              <a:chOff x="4738337" y="4279392"/>
              <a:chExt cx="412419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27628CF-0958-2B71-F2C9-1A506AB86ED1}"/>
                  </a:ext>
                </a:extLst>
              </p:cNvPr>
              <p:cNvSpPr/>
              <p:nvPr/>
            </p:nvSpPr>
            <p:spPr>
              <a:xfrm>
                <a:off x="4738337" y="4279392"/>
                <a:ext cx="412419" cy="73152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 descr="Save Energy-Save Money_icons.jpg">
                <a:extLst>
                  <a:ext uri="{FF2B5EF4-FFF2-40B4-BE49-F238E27FC236}">
                    <a16:creationId xmlns:a16="http://schemas.microsoft.com/office/drawing/2014/main" id="{13CE64DF-C3B4-FAE6-3AF8-AA4C05A4B9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69" t="35454" r="34407" b="59346"/>
              <a:stretch/>
            </p:blipFill>
            <p:spPr>
              <a:xfrm>
                <a:off x="4761666" y="4395215"/>
                <a:ext cx="365760" cy="499873"/>
              </a:xfrm>
              <a:prstGeom prst="rect">
                <a:avLst/>
              </a:prstGeom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4E43FE-7FF8-52CB-B8E7-0E3B8DBBA5DE}"/>
                </a:ext>
              </a:extLst>
            </p:cNvPr>
            <p:cNvCxnSpPr/>
            <p:nvPr/>
          </p:nvCxnSpPr>
          <p:spPr>
            <a:xfrm>
              <a:off x="4197968" y="2712633"/>
              <a:ext cx="1" cy="1451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C08483-F4F8-10B9-ED04-494C6E247C53}"/>
                </a:ext>
              </a:extLst>
            </p:cNvPr>
            <p:cNvGrpSpPr/>
            <p:nvPr/>
          </p:nvGrpSpPr>
          <p:grpSpPr>
            <a:xfrm>
              <a:off x="2338759" y="1984701"/>
              <a:ext cx="1859207" cy="768729"/>
              <a:chOff x="3366755" y="1274726"/>
              <a:chExt cx="1919034" cy="76872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794CB04-F708-6B81-7005-E967D13B9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8F05B4C-5B74-6C0E-FEF6-33F62BC97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8F602C9-6C25-BBB5-64BC-CF3387761B3C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17AFEE-B8E9-7029-E037-8F91F7D55055}"/>
                </a:ext>
              </a:extLst>
            </p:cNvPr>
            <p:cNvSpPr/>
            <p:nvPr/>
          </p:nvSpPr>
          <p:spPr>
            <a:xfrm>
              <a:off x="1107719" y="4857696"/>
              <a:ext cx="476670" cy="10979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95F3B3-D0FE-1491-0A40-BF2E524E45D8}"/>
                </a:ext>
              </a:extLst>
            </p:cNvPr>
            <p:cNvSpPr/>
            <p:nvPr/>
          </p:nvSpPr>
          <p:spPr>
            <a:xfrm>
              <a:off x="1790599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AA1DFA-C6DE-5618-B343-34FA6F82F9A3}"/>
                </a:ext>
              </a:extLst>
            </p:cNvPr>
            <p:cNvSpPr/>
            <p:nvPr/>
          </p:nvSpPr>
          <p:spPr>
            <a:xfrm>
              <a:off x="1830047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B68ED7-3008-B142-7F18-BDD3409F7064}"/>
                </a:ext>
              </a:extLst>
            </p:cNvPr>
            <p:cNvSpPr/>
            <p:nvPr/>
          </p:nvSpPr>
          <p:spPr>
            <a:xfrm>
              <a:off x="1106760" y="3278273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929CC5-94FF-6475-5BFC-F621C0807E8E}"/>
                </a:ext>
              </a:extLst>
            </p:cNvPr>
            <p:cNvCxnSpPr>
              <a:cxnSpLocks/>
            </p:cNvCxnSpPr>
            <p:nvPr/>
          </p:nvCxnSpPr>
          <p:spPr>
            <a:xfrm>
              <a:off x="217567" y="5971416"/>
              <a:ext cx="5268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4B16BE-54A3-0131-9C0D-A602C96CBCDE}"/>
                </a:ext>
              </a:extLst>
            </p:cNvPr>
            <p:cNvSpPr/>
            <p:nvPr/>
          </p:nvSpPr>
          <p:spPr>
            <a:xfrm>
              <a:off x="250088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4D1625-2736-BA7A-474C-54749BE13118}"/>
                </a:ext>
              </a:extLst>
            </p:cNvPr>
            <p:cNvSpPr/>
            <p:nvPr/>
          </p:nvSpPr>
          <p:spPr>
            <a:xfrm>
              <a:off x="254032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6BB99-7099-F7DE-096D-27B1AF0EF6C5}"/>
                </a:ext>
              </a:extLst>
            </p:cNvPr>
            <p:cNvSpPr/>
            <p:nvPr/>
          </p:nvSpPr>
          <p:spPr>
            <a:xfrm>
              <a:off x="3214520" y="4857696"/>
              <a:ext cx="476670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B1E42D-78B6-8FE9-B71F-4D19D0D4BBE8}"/>
                </a:ext>
              </a:extLst>
            </p:cNvPr>
            <p:cNvSpPr/>
            <p:nvPr/>
          </p:nvSpPr>
          <p:spPr>
            <a:xfrm>
              <a:off x="3253968" y="3274824"/>
              <a:ext cx="467048" cy="7036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0AF44B-5A73-3F93-A508-ECE1BF6573E9}"/>
                </a:ext>
              </a:extLst>
            </p:cNvPr>
            <p:cNvGrpSpPr/>
            <p:nvPr/>
          </p:nvGrpSpPr>
          <p:grpSpPr>
            <a:xfrm>
              <a:off x="811713" y="1991202"/>
              <a:ext cx="1859207" cy="768729"/>
              <a:chOff x="3366755" y="1274726"/>
              <a:chExt cx="1919034" cy="76872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C12007B-6F62-AC1C-DB17-423F5AC6D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308" y="1276029"/>
                <a:ext cx="806781" cy="7674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44CDAB6-CE34-1974-2F3A-B4E84EC91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755" y="1274726"/>
                <a:ext cx="806781" cy="767426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1C6F2-4723-F645-6AEC-396C3F2CF30D}"/>
                  </a:ext>
                </a:extLst>
              </p:cNvPr>
              <p:cNvCxnSpPr/>
              <p:nvPr/>
            </p:nvCxnSpPr>
            <p:spPr>
              <a:xfrm flipH="1">
                <a:off x="4969089" y="2002763"/>
                <a:ext cx="316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ITC: </a:t>
            </a:r>
            <a:r>
              <a:rPr lang="en-US" sz="32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TRANSFER </a:t>
            </a:r>
            <a:endParaRPr lang="en-US" sz="2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D4D4C-AD3E-C5F3-D160-CC13792C291F}"/>
              </a:ext>
            </a:extLst>
          </p:cNvPr>
          <p:cNvSpPr txBox="1">
            <a:spLocks/>
          </p:cNvSpPr>
          <p:nvPr/>
        </p:nvSpPr>
        <p:spPr>
          <a:xfrm>
            <a:off x="362835" y="1018288"/>
            <a:ext cx="8405727" cy="6958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880EBA-0261-2279-D139-C203583DCD4A}"/>
              </a:ext>
            </a:extLst>
          </p:cNvPr>
          <p:cNvSpPr txBox="1">
            <a:spLocks/>
          </p:cNvSpPr>
          <p:nvPr/>
        </p:nvSpPr>
        <p:spPr>
          <a:xfrm>
            <a:off x="2592619" y="1238799"/>
            <a:ext cx="6039017" cy="44049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u="sng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BUYER (the “transferee”) FACES SAME COMPLIANCE AS IF THEY WERE ORIGINAL OWNER OF ENERGY PROPERTY.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Recapture exposure for 5 years.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Buyer must meet passive income rules to monetize the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3-year lookback and 22-year carryforward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MUST pre-register intention of 6418 Transfer on IRS electronic portal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3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Section 48 Investment Tax Credit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3D98C9-8261-2363-658A-F0C17C13B400}"/>
              </a:ext>
            </a:extLst>
          </p:cNvPr>
          <p:cNvSpPr txBox="1">
            <a:spLocks/>
          </p:cNvSpPr>
          <p:nvPr/>
        </p:nvSpPr>
        <p:spPr>
          <a:xfrm>
            <a:off x="465995" y="2231314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Geothermal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C7C55ED-69EE-D798-9106-1E07AE5D40DD}"/>
              </a:ext>
            </a:extLst>
          </p:cNvPr>
          <p:cNvSpPr txBox="1">
            <a:spLocks/>
          </p:cNvSpPr>
          <p:nvPr/>
        </p:nvSpPr>
        <p:spPr>
          <a:xfrm>
            <a:off x="465995" y="2729497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Fuel Cells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99B1CBA-C9D3-5F0F-0BA1-37472CC22191}"/>
              </a:ext>
            </a:extLst>
          </p:cNvPr>
          <p:cNvSpPr txBox="1">
            <a:spLocks/>
          </p:cNvSpPr>
          <p:nvPr/>
        </p:nvSpPr>
        <p:spPr>
          <a:xfrm>
            <a:off x="465994" y="32372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Combined Heat and Power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DFA583B-F7C6-35A4-9D64-D367ECBB6C4F}"/>
              </a:ext>
            </a:extLst>
          </p:cNvPr>
          <p:cNvSpPr txBox="1">
            <a:spLocks/>
          </p:cNvSpPr>
          <p:nvPr/>
        </p:nvSpPr>
        <p:spPr>
          <a:xfrm>
            <a:off x="465993" y="1176383"/>
            <a:ext cx="3280098" cy="8128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Solar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5563A-3CAA-C2B1-18A9-F9B802C64A0C}"/>
              </a:ext>
            </a:extLst>
          </p:cNvPr>
          <p:cNvSpPr txBox="1">
            <a:spLocks/>
          </p:cNvSpPr>
          <p:nvPr/>
        </p:nvSpPr>
        <p:spPr>
          <a:xfrm>
            <a:off x="465993" y="375046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Ground / H2O Source Heat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45E80B-2102-6C09-5C8C-51FD49885723}"/>
              </a:ext>
            </a:extLst>
          </p:cNvPr>
          <p:cNvSpPr txBox="1">
            <a:spLocks/>
          </p:cNvSpPr>
          <p:nvPr/>
        </p:nvSpPr>
        <p:spPr>
          <a:xfrm>
            <a:off x="465992" y="4264522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Waste Energy Recovery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A968E0-DF89-A3B0-7B50-A640FCFB2DF3}"/>
              </a:ext>
            </a:extLst>
          </p:cNvPr>
          <p:cNvSpPr txBox="1">
            <a:spLocks/>
          </p:cNvSpPr>
          <p:nvPr/>
        </p:nvSpPr>
        <p:spPr>
          <a:xfrm>
            <a:off x="465992" y="4778579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Storage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C6FA8A-7089-6F21-49EE-84C573571160}"/>
              </a:ext>
            </a:extLst>
          </p:cNvPr>
          <p:cNvSpPr txBox="1">
            <a:spLocks/>
          </p:cNvSpPr>
          <p:nvPr/>
        </p:nvSpPr>
        <p:spPr>
          <a:xfrm>
            <a:off x="465992" y="5269616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Qualified Biogas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2733A51-BFB9-5AB0-C818-4D42A383A92E}"/>
              </a:ext>
            </a:extLst>
          </p:cNvPr>
          <p:cNvSpPr txBox="1">
            <a:spLocks/>
          </p:cNvSpPr>
          <p:nvPr/>
        </p:nvSpPr>
        <p:spPr>
          <a:xfrm>
            <a:off x="465991" y="5781775"/>
            <a:ext cx="2139554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Microgrids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93D032-DDB5-A62F-31C2-4BD16DFF8494}"/>
              </a:ext>
            </a:extLst>
          </p:cNvPr>
          <p:cNvCxnSpPr>
            <a:cxnSpLocks/>
          </p:cNvCxnSpPr>
          <p:nvPr/>
        </p:nvCxnSpPr>
        <p:spPr>
          <a:xfrm>
            <a:off x="3746091" y="1998039"/>
            <a:ext cx="425817" cy="286700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51001-45FB-3034-DC9E-56B1FEC03E8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746091" y="1605068"/>
            <a:ext cx="425819" cy="510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64F5AE-1D44-6CFA-79BA-3C0A02EEF327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746091" y="1610153"/>
            <a:ext cx="425819" cy="98669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4171910" y="1322992"/>
            <a:ext cx="4031695" cy="666205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Smaller than </a:t>
            </a: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1MW AC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4171910" y="2233725"/>
            <a:ext cx="4031695" cy="726238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Prevailing Wage &amp; Apprenticeship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05A4E89-D560-5A1E-C58F-8E8699172AE9}"/>
              </a:ext>
            </a:extLst>
          </p:cNvPr>
          <p:cNvSpPr txBox="1">
            <a:spLocks/>
          </p:cNvSpPr>
          <p:nvPr/>
        </p:nvSpPr>
        <p:spPr>
          <a:xfrm>
            <a:off x="4171909" y="4910353"/>
            <a:ext cx="4031695" cy="726238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 MW+ AC</a:t>
            </a:r>
          </a:p>
          <a:p>
            <a:r>
              <a:rPr lang="en-US" sz="1600" b="1" u="sng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 Prevailing Wage or </a:t>
            </a:r>
            <a:r>
              <a:rPr lang="en-US" sz="1600" b="1" dirty="0" err="1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Appnt’ship</a:t>
            </a:r>
            <a:endParaRPr lang="en-US" sz="1600" b="1" u="sng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8259389" y="1459290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8259389" y="2336759"/>
            <a:ext cx="647782" cy="392737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4307D-3D22-39C2-FBF7-A62016DB608A}"/>
              </a:ext>
            </a:extLst>
          </p:cNvPr>
          <p:cNvSpPr txBox="1">
            <a:spLocks/>
          </p:cNvSpPr>
          <p:nvPr/>
        </p:nvSpPr>
        <p:spPr>
          <a:xfrm>
            <a:off x="8259389" y="5072651"/>
            <a:ext cx="647782" cy="392737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32924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858439" y="3428999"/>
            <a:ext cx="4031695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858439" y="4339731"/>
            <a:ext cx="4031695" cy="2057400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4945918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4945918" y="5158964"/>
            <a:ext cx="647782" cy="392737"/>
          </a:xfrm>
          <a:prstGeom prst="rect">
            <a:avLst/>
          </a:prstGeom>
          <a:solidFill>
            <a:schemeClr val="bg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858439" y="2587127"/>
            <a:ext cx="4031695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4945918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858439" y="1059455"/>
            <a:ext cx="4031695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4945918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845575" y="1829544"/>
            <a:ext cx="4031695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6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48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47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4D34ED-8D64-3C51-6666-96EFAE887450}"/>
              </a:ext>
            </a:extLst>
          </p:cNvPr>
          <p:cNvSpPr txBox="1">
            <a:spLocks/>
          </p:cNvSpPr>
          <p:nvPr/>
        </p:nvSpPr>
        <p:spPr>
          <a:xfrm>
            <a:off x="658394" y="3453579"/>
            <a:ext cx="4031695" cy="6858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39A4E6-0B40-1866-6070-61A0CBB6E492}"/>
              </a:ext>
            </a:extLst>
          </p:cNvPr>
          <p:cNvSpPr txBox="1">
            <a:spLocks/>
          </p:cNvSpPr>
          <p:nvPr/>
        </p:nvSpPr>
        <p:spPr>
          <a:xfrm>
            <a:off x="4945918" y="3565733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994161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4D34ED-8D64-3C51-6666-96EFAE887450}"/>
              </a:ext>
            </a:extLst>
          </p:cNvPr>
          <p:cNvSpPr txBox="1">
            <a:spLocks/>
          </p:cNvSpPr>
          <p:nvPr/>
        </p:nvSpPr>
        <p:spPr>
          <a:xfrm>
            <a:off x="658394" y="3453579"/>
            <a:ext cx="4031695" cy="6858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39A4E6-0B40-1866-6070-61A0CBB6E492}"/>
              </a:ext>
            </a:extLst>
          </p:cNvPr>
          <p:cNvSpPr txBox="1">
            <a:spLocks/>
          </p:cNvSpPr>
          <p:nvPr/>
        </p:nvSpPr>
        <p:spPr>
          <a:xfrm>
            <a:off x="4945918" y="3565733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7B9565-71D8-5CA2-CD54-36BB2B89EBFC}"/>
              </a:ext>
            </a:extLst>
          </p:cNvPr>
          <p:cNvSpPr txBox="1">
            <a:spLocks/>
          </p:cNvSpPr>
          <p:nvPr/>
        </p:nvSpPr>
        <p:spPr>
          <a:xfrm>
            <a:off x="5997677" y="1238799"/>
            <a:ext cx="2633959" cy="4404911"/>
          </a:xfrm>
          <a:prstGeom prst="rect">
            <a:avLst/>
          </a:prstGeom>
          <a:noFill/>
          <a:ln w="28575"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Brownfields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“Statistical Area”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w/ either:</a:t>
            </a: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a. 0.17%+ fossil fuel	employment  -or-</a:t>
            </a: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b. 25%+ tax revenue 	from fossil fuels</a:t>
            </a:r>
          </a:p>
          <a:p>
            <a:pPr algn="l"/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3. Coal Closure Category</a:t>
            </a: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a. closed coal mine 	area since 2000 -or-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b. coal power plant 	retired since 2010.</a:t>
            </a:r>
          </a:p>
        </p:txBody>
      </p:sp>
    </p:spTree>
    <p:extLst>
      <p:ext uri="{BB962C8B-B14F-4D97-AF65-F5344CB8AC3E}">
        <p14:creationId xmlns:p14="http://schemas.microsoft.com/office/powerpoint/2010/main" val="2765776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83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4D166-0E6E-F6DC-B8E6-387BB7FDA9C4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75F67D-E562-1075-86DA-9E9511ED0B53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0F5390-EF43-F802-07ED-25DBFAA71353}"/>
              </a:ext>
            </a:extLst>
          </p:cNvPr>
          <p:cNvSpPr txBox="1">
            <a:spLocks/>
          </p:cNvSpPr>
          <p:nvPr/>
        </p:nvSpPr>
        <p:spPr>
          <a:xfrm>
            <a:off x="671258" y="2579743"/>
            <a:ext cx="4031695" cy="6858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7030C7-26BA-D3F9-90CA-6C7ED921209A}"/>
              </a:ext>
            </a:extLst>
          </p:cNvPr>
          <p:cNvSpPr txBox="1">
            <a:spLocks/>
          </p:cNvSpPr>
          <p:nvPr/>
        </p:nvSpPr>
        <p:spPr>
          <a:xfrm>
            <a:off x="4958782" y="2691897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157819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4D166-0E6E-F6DC-B8E6-387BB7FDA9C4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75F67D-E562-1075-86DA-9E9511ED0B53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0F5390-EF43-F802-07ED-25DBFAA71353}"/>
              </a:ext>
            </a:extLst>
          </p:cNvPr>
          <p:cNvSpPr txBox="1">
            <a:spLocks/>
          </p:cNvSpPr>
          <p:nvPr/>
        </p:nvSpPr>
        <p:spPr>
          <a:xfrm>
            <a:off x="671258" y="2579743"/>
            <a:ext cx="4031695" cy="6858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7030C7-26BA-D3F9-90CA-6C7ED921209A}"/>
              </a:ext>
            </a:extLst>
          </p:cNvPr>
          <p:cNvSpPr txBox="1">
            <a:spLocks/>
          </p:cNvSpPr>
          <p:nvPr/>
        </p:nvSpPr>
        <p:spPr>
          <a:xfrm>
            <a:off x="4958782" y="2691897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05212B-DC6F-98C0-6787-76C83A99664C}"/>
              </a:ext>
            </a:extLst>
          </p:cNvPr>
          <p:cNvSpPr txBox="1">
            <a:spLocks/>
          </p:cNvSpPr>
          <p:nvPr/>
        </p:nvSpPr>
        <p:spPr>
          <a:xfrm>
            <a:off x="5997677" y="1238799"/>
            <a:ext cx="2770886" cy="4404911"/>
          </a:xfrm>
          <a:prstGeom prst="rect">
            <a:avLst/>
          </a:prstGeom>
          <a:noFill/>
          <a:ln w="28575"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ALL STRUCTURAL STEEL &amp; IRON U.S.-made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 algn="l">
              <a:buAutoNum type="arabicPeriod"/>
            </a:pPr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40% of all MANUFACTUREDPRODUCTS either 100% U.S.-made or “deemed to be U.S.-made”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for 2023 and 2024 projects.</a:t>
            </a:r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i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“Meant to be a </a:t>
            </a:r>
            <a:r>
              <a:rPr lang="en-US" sz="1800" i="1" u="sng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bonus</a:t>
            </a:r>
            <a:r>
              <a:rPr lang="en-US" sz="1800" i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.”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- Treasury officials</a:t>
            </a:r>
          </a:p>
        </p:txBody>
      </p:sp>
    </p:spTree>
    <p:extLst>
      <p:ext uri="{BB962C8B-B14F-4D97-AF65-F5344CB8AC3E}">
        <p14:creationId xmlns:p14="http://schemas.microsoft.com/office/powerpoint/2010/main" val="131652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ECDA5-1536-AF4E-A93C-982E397E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61654"/>
            <a:ext cx="8019248" cy="6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8DB5C-2748-BC4D-8758-3FD89D6D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173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0F9F"/>
                </a:solidFill>
                <a:latin typeface="Cambria"/>
                <a:ea typeface="Cambria"/>
              </a:rPr>
              <a:t>IPA Power Hour Metrics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52399-8DA0-9D48-86EA-F411FB30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8F567A2-FD9E-644E-A981-4FDBB6C4D4B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C7552D-517F-F5CE-D3B7-33F406D0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86" y="1752794"/>
            <a:ext cx="7670104" cy="48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8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2880B00-CB74-7E43-4586-BA4311F89639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5698-41D0-540A-B01D-20C3B26A43EA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06F832-07CF-CF97-ADD7-D19D9A7F58EA}"/>
              </a:ext>
            </a:extLst>
          </p:cNvPr>
          <p:cNvSpPr txBox="1">
            <a:spLocks/>
          </p:cNvSpPr>
          <p:nvPr/>
        </p:nvSpPr>
        <p:spPr>
          <a:xfrm>
            <a:off x="671258" y="1059455"/>
            <a:ext cx="1810808" cy="13716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23C93-1208-2C30-6A73-678EFD392B59}"/>
              </a:ext>
            </a:extLst>
          </p:cNvPr>
          <p:cNvSpPr txBox="1">
            <a:spLocks/>
          </p:cNvSpPr>
          <p:nvPr/>
        </p:nvSpPr>
        <p:spPr>
          <a:xfrm>
            <a:off x="2651014" y="1634379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08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4D166-0E6E-F6DC-B8E6-387BB7FDA9C4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75F67D-E562-1075-86DA-9E9511ED0B53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1BCEC6-B86D-3D4D-D69F-225E4D0E549D}"/>
              </a:ext>
            </a:extLst>
          </p:cNvPr>
          <p:cNvSpPr txBox="1">
            <a:spLocks/>
          </p:cNvSpPr>
          <p:nvPr/>
        </p:nvSpPr>
        <p:spPr>
          <a:xfrm>
            <a:off x="661426" y="1758769"/>
            <a:ext cx="4031695" cy="6858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Low Income Bonus Credit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F13E00-A1B0-AF41-32C7-8F16E107331F}"/>
              </a:ext>
            </a:extLst>
          </p:cNvPr>
          <p:cNvSpPr txBox="1">
            <a:spLocks/>
          </p:cNvSpPr>
          <p:nvPr/>
        </p:nvSpPr>
        <p:spPr>
          <a:xfrm>
            <a:off x="4958782" y="1870923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94BB85-3554-FDCD-A4A0-75E13CDA65FE}"/>
              </a:ext>
            </a:extLst>
          </p:cNvPr>
          <p:cNvSpPr txBox="1">
            <a:spLocks/>
          </p:cNvSpPr>
          <p:nvPr/>
        </p:nvSpPr>
        <p:spPr>
          <a:xfrm>
            <a:off x="5997677" y="1106297"/>
            <a:ext cx="2770886" cy="4537413"/>
          </a:xfrm>
          <a:prstGeom prst="rect">
            <a:avLst/>
          </a:prstGeom>
          <a:noFill/>
          <a:ln w="28575"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Cat 1: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Located in Low-Income Community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	800 MW</a:t>
            </a:r>
          </a:p>
          <a:p>
            <a:pPr algn="l"/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Cat 2: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Located on Indian Land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	200 MW</a:t>
            </a: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02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4D166-0E6E-F6DC-B8E6-387BB7FDA9C4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75F67D-E562-1075-86DA-9E9511ED0B53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1BCEC6-B86D-3D4D-D69F-225E4D0E549D}"/>
              </a:ext>
            </a:extLst>
          </p:cNvPr>
          <p:cNvSpPr txBox="1">
            <a:spLocks/>
          </p:cNvSpPr>
          <p:nvPr/>
        </p:nvSpPr>
        <p:spPr>
          <a:xfrm>
            <a:off x="661426" y="1059455"/>
            <a:ext cx="4031695" cy="13851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Low Income Bonus Credit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F13E00-A1B0-AF41-32C7-8F16E107331F}"/>
              </a:ext>
            </a:extLst>
          </p:cNvPr>
          <p:cNvSpPr txBox="1">
            <a:spLocks/>
          </p:cNvSpPr>
          <p:nvPr/>
        </p:nvSpPr>
        <p:spPr>
          <a:xfrm>
            <a:off x="4939118" y="1555643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517962-F53D-C759-573A-9EC04FB1429D}"/>
              </a:ext>
            </a:extLst>
          </p:cNvPr>
          <p:cNvSpPr txBox="1">
            <a:spLocks/>
          </p:cNvSpPr>
          <p:nvPr/>
        </p:nvSpPr>
        <p:spPr>
          <a:xfrm>
            <a:off x="5997677" y="1106297"/>
            <a:ext cx="2770886" cy="4537413"/>
          </a:xfrm>
          <a:prstGeom prst="rect">
            <a:avLst/>
          </a:prstGeom>
          <a:noFill/>
          <a:ln w="28575"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Cat 3: 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Qualified Low-Income Residential Building Project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	224.8 MW</a:t>
            </a:r>
          </a:p>
          <a:p>
            <a:pPr algn="l"/>
            <a:endParaRPr lang="en-US" sz="1800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Cat 4:</a:t>
            </a:r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 Qualified Low-Income Econ. Benefit</a:t>
            </a:r>
          </a:p>
          <a:p>
            <a:pPr algn="l"/>
            <a:r>
              <a:rPr lang="en-US" sz="1800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			900 MW</a:t>
            </a:r>
          </a:p>
        </p:txBody>
      </p:sp>
    </p:spTree>
    <p:extLst>
      <p:ext uri="{BB962C8B-B14F-4D97-AF65-F5344CB8AC3E}">
        <p14:creationId xmlns:p14="http://schemas.microsoft.com/office/powerpoint/2010/main" val="1372518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4D166-0E6E-F6DC-B8E6-387BB7FDA9C4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75F67D-E562-1075-86DA-9E9511ED0B53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1BCEC6-B86D-3D4D-D69F-225E4D0E549D}"/>
              </a:ext>
            </a:extLst>
          </p:cNvPr>
          <p:cNvSpPr txBox="1">
            <a:spLocks/>
          </p:cNvSpPr>
          <p:nvPr/>
        </p:nvSpPr>
        <p:spPr>
          <a:xfrm>
            <a:off x="661426" y="1059455"/>
            <a:ext cx="4031695" cy="1385114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Low Income Bonus Credit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F13E00-A1B0-AF41-32C7-8F16E107331F}"/>
              </a:ext>
            </a:extLst>
          </p:cNvPr>
          <p:cNvSpPr txBox="1">
            <a:spLocks/>
          </p:cNvSpPr>
          <p:nvPr/>
        </p:nvSpPr>
        <p:spPr>
          <a:xfrm>
            <a:off x="4939118" y="1555643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20%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3BB01C-D367-F21B-03BE-B41960D1971C}"/>
              </a:ext>
            </a:extLst>
          </p:cNvPr>
          <p:cNvSpPr txBox="1">
            <a:spLocks/>
          </p:cNvSpPr>
          <p:nvPr/>
        </p:nvSpPr>
        <p:spPr>
          <a:xfrm>
            <a:off x="5997677" y="1238800"/>
            <a:ext cx="2484897" cy="2034128"/>
          </a:xfrm>
          <a:prstGeom prst="rect">
            <a:avLst/>
          </a:prstGeom>
          <a:noFill/>
          <a:ln w="28575"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MUST HAVE ALLOCATION LETTER FROM IRS BEFORE SOLAR IS</a:t>
            </a: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“PLACED IN SERVICE.”</a:t>
            </a:r>
          </a:p>
        </p:txBody>
      </p:sp>
    </p:spTree>
    <p:extLst>
      <p:ext uri="{BB962C8B-B14F-4D97-AF65-F5344CB8AC3E}">
        <p14:creationId xmlns:p14="http://schemas.microsoft.com/office/powerpoint/2010/main" val="2861845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ITC CREDIT BONUSES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752E276-A86E-1ACC-28F1-46707C4EDF36}"/>
              </a:ext>
            </a:extLst>
          </p:cNvPr>
          <p:cNvSpPr txBox="1">
            <a:spLocks/>
          </p:cNvSpPr>
          <p:nvPr/>
        </p:nvSpPr>
        <p:spPr>
          <a:xfrm>
            <a:off x="671258" y="4339731"/>
            <a:ext cx="1810808" cy="20574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”Base” ITC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BCBA-CFAA-1EA8-55AC-4452738E069D}"/>
              </a:ext>
            </a:extLst>
          </p:cNvPr>
          <p:cNvSpPr txBox="1">
            <a:spLocks/>
          </p:cNvSpPr>
          <p:nvPr/>
        </p:nvSpPr>
        <p:spPr>
          <a:xfrm>
            <a:off x="2651014" y="5158964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56A625-AE40-2E55-9E27-49278FD6EA1C}"/>
              </a:ext>
            </a:extLst>
          </p:cNvPr>
          <p:cNvSpPr txBox="1">
            <a:spLocks/>
          </p:cNvSpPr>
          <p:nvPr/>
        </p:nvSpPr>
        <p:spPr>
          <a:xfrm>
            <a:off x="671258" y="2587127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Domestic Content Bonus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E7A77B-1800-8F8A-1CF6-D5BF439B2222}"/>
              </a:ext>
            </a:extLst>
          </p:cNvPr>
          <p:cNvSpPr txBox="1">
            <a:spLocks/>
          </p:cNvSpPr>
          <p:nvPr/>
        </p:nvSpPr>
        <p:spPr>
          <a:xfrm>
            <a:off x="2651014" y="2723861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A944FD-ACBE-4ED0-E47B-9B2BD7DD6DF2}"/>
              </a:ext>
            </a:extLst>
          </p:cNvPr>
          <p:cNvSpPr txBox="1">
            <a:spLocks/>
          </p:cNvSpPr>
          <p:nvPr/>
        </p:nvSpPr>
        <p:spPr>
          <a:xfrm>
            <a:off x="658394" y="1829544"/>
            <a:ext cx="1810808" cy="60046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Low Income Bonus Credit – 10%</a:t>
            </a:r>
          </a:p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D4D166-0E6E-F6DC-B8E6-387BB7FDA9C4}"/>
              </a:ext>
            </a:extLst>
          </p:cNvPr>
          <p:cNvSpPr txBox="1">
            <a:spLocks/>
          </p:cNvSpPr>
          <p:nvPr/>
        </p:nvSpPr>
        <p:spPr>
          <a:xfrm>
            <a:off x="671258" y="3428999"/>
            <a:ext cx="1810808" cy="685800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0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Energy Communities Bonus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75F67D-E562-1075-86DA-9E9511ED0B53}"/>
              </a:ext>
            </a:extLst>
          </p:cNvPr>
          <p:cNvSpPr txBox="1">
            <a:spLocks/>
          </p:cNvSpPr>
          <p:nvPr/>
        </p:nvSpPr>
        <p:spPr>
          <a:xfrm>
            <a:off x="2651014" y="3565733"/>
            <a:ext cx="647782" cy="392737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1BCEC6-B86D-3D4D-D69F-225E4D0E549D}"/>
              </a:ext>
            </a:extLst>
          </p:cNvPr>
          <p:cNvSpPr txBox="1">
            <a:spLocks/>
          </p:cNvSpPr>
          <p:nvPr/>
        </p:nvSpPr>
        <p:spPr>
          <a:xfrm>
            <a:off x="661426" y="1758769"/>
            <a:ext cx="4031695" cy="685800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5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Low Income Bonus Credit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F13E00-A1B0-AF41-32C7-8F16E107331F}"/>
              </a:ext>
            </a:extLst>
          </p:cNvPr>
          <p:cNvSpPr txBox="1">
            <a:spLocks/>
          </p:cNvSpPr>
          <p:nvPr/>
        </p:nvSpPr>
        <p:spPr>
          <a:xfrm>
            <a:off x="4958782" y="1870923"/>
            <a:ext cx="647782" cy="392737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2C3EA4-EABF-4B4D-8509-755E84A5B3BF}"/>
              </a:ext>
            </a:extLst>
          </p:cNvPr>
          <p:cNvSpPr txBox="1">
            <a:spLocks/>
          </p:cNvSpPr>
          <p:nvPr/>
        </p:nvSpPr>
        <p:spPr>
          <a:xfrm>
            <a:off x="5997677" y="1238800"/>
            <a:ext cx="2484897" cy="1737156"/>
          </a:xfrm>
          <a:prstGeom prst="rect">
            <a:avLst/>
          </a:prstGeom>
          <a:noFill/>
          <a:ln w="28575"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MUST HAVE ALLOCATION LETTER FROM IRS BEFORE SOLAR IS</a:t>
            </a:r>
          </a:p>
          <a:p>
            <a:pPr algn="l"/>
            <a:r>
              <a:rPr lang="en-US" sz="18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“PLACED IN SERVICE.”</a:t>
            </a:r>
          </a:p>
          <a:p>
            <a:pPr algn="l"/>
            <a:endParaRPr lang="en-US" sz="1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5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IRA Commercial Energy Incentives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44B21E-3B35-2672-69B3-7657B4F2D52E}"/>
              </a:ext>
            </a:extLst>
          </p:cNvPr>
          <p:cNvSpPr txBox="1">
            <a:spLocks/>
          </p:cNvSpPr>
          <p:nvPr/>
        </p:nvSpPr>
        <p:spPr>
          <a:xfrm>
            <a:off x="404838" y="1514507"/>
            <a:ext cx="17710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Direct $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947A03-3BC7-C688-0AFE-4B1D0907A747}"/>
              </a:ext>
            </a:extLst>
          </p:cNvPr>
          <p:cNvSpPr txBox="1">
            <a:spLocks/>
          </p:cNvSpPr>
          <p:nvPr/>
        </p:nvSpPr>
        <p:spPr>
          <a:xfrm>
            <a:off x="404838" y="1889822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$178 B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9CFE-5807-48E9-751D-F0DA33C5CD35}"/>
              </a:ext>
            </a:extLst>
          </p:cNvPr>
          <p:cNvSpPr txBox="1">
            <a:spLocks/>
          </p:cNvSpPr>
          <p:nvPr/>
        </p:nvSpPr>
        <p:spPr>
          <a:xfrm>
            <a:off x="404838" y="3139900"/>
            <a:ext cx="1771095" cy="364151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16E34E-CBDD-6E92-EC10-071F465C7634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$43 B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Commercial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$173 B*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BF521-11EB-879F-B490-EC1CB8620310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007894" y="1242992"/>
            <a:ext cx="508824" cy="3140482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B44CF8-981B-ADD1-9B69-436DE80FE4C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007895" y="1742725"/>
            <a:ext cx="508825" cy="2648189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9406974-E1E7-0DB6-3E69-CC7E0D82E2A6}"/>
              </a:ext>
            </a:extLst>
          </p:cNvPr>
          <p:cNvSpPr txBox="1">
            <a:spLocks/>
          </p:cNvSpPr>
          <p:nvPr/>
        </p:nvSpPr>
        <p:spPr>
          <a:xfrm>
            <a:off x="3516720" y="1560649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45X – Advanced Manufacturing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90C9187-08D2-4D7A-F4AE-8070DC056BE6}"/>
              </a:ext>
            </a:extLst>
          </p:cNvPr>
          <p:cNvSpPr txBox="1">
            <a:spLocks/>
          </p:cNvSpPr>
          <p:nvPr/>
        </p:nvSpPr>
        <p:spPr>
          <a:xfrm>
            <a:off x="3516720" y="2058832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45Q – Carbon Sequestration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BA0E252-5125-93BD-BC7B-8D43DA8CE9B2}"/>
              </a:ext>
            </a:extLst>
          </p:cNvPr>
          <p:cNvSpPr txBox="1">
            <a:spLocks/>
          </p:cNvSpPr>
          <p:nvPr/>
        </p:nvSpPr>
        <p:spPr>
          <a:xfrm>
            <a:off x="3516719" y="2566614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45V – Clean Hydrogen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45CFC71-3E34-10CA-3178-E53AA4DD22DD}"/>
              </a:ext>
            </a:extLst>
          </p:cNvPr>
          <p:cNvSpPr txBox="1">
            <a:spLocks/>
          </p:cNvSpPr>
          <p:nvPr/>
        </p:nvSpPr>
        <p:spPr>
          <a:xfrm>
            <a:off x="3516718" y="1060916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30C - Alt. Fuel Vehicle Refueling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151E344-0B46-94A9-F39C-E0508377B0E6}"/>
              </a:ext>
            </a:extLst>
          </p:cNvPr>
          <p:cNvSpPr txBox="1">
            <a:spLocks/>
          </p:cNvSpPr>
          <p:nvPr/>
        </p:nvSpPr>
        <p:spPr>
          <a:xfrm>
            <a:off x="3516718" y="3079800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 – Energy Production Tax Credit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58DA1CE-2DEF-EC35-076F-9D9BA5C22257}"/>
              </a:ext>
            </a:extLst>
          </p:cNvPr>
          <p:cNvSpPr txBox="1">
            <a:spLocks/>
          </p:cNvSpPr>
          <p:nvPr/>
        </p:nvSpPr>
        <p:spPr>
          <a:xfrm>
            <a:off x="3516717" y="3593857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45U – Nuclear Power Zero-Emissions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7D729BC-DD5B-CAA1-492B-C531B03CBB61}"/>
              </a:ext>
            </a:extLst>
          </p:cNvPr>
          <p:cNvSpPr txBox="1">
            <a:spLocks/>
          </p:cNvSpPr>
          <p:nvPr/>
        </p:nvSpPr>
        <p:spPr>
          <a:xfrm>
            <a:off x="3516717" y="4107914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45Y – Clean Electricity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A1E8895-2EB4-D546-F773-AA0A965D2346}"/>
              </a:ext>
            </a:extLst>
          </p:cNvPr>
          <p:cNvSpPr txBox="1">
            <a:spLocks/>
          </p:cNvSpPr>
          <p:nvPr/>
        </p:nvSpPr>
        <p:spPr>
          <a:xfrm>
            <a:off x="3516717" y="4598951"/>
            <a:ext cx="4031695" cy="364151"/>
          </a:xfrm>
          <a:prstGeom prst="rect">
            <a:avLst/>
          </a:prstGeom>
          <a:solidFill>
            <a:srgbClr val="597781"/>
          </a:solidFill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48 – Energy Investment Tax Credit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CECF8F3-FBB8-B675-1A23-B235A8707C79}"/>
              </a:ext>
            </a:extLst>
          </p:cNvPr>
          <p:cNvSpPr txBox="1">
            <a:spLocks/>
          </p:cNvSpPr>
          <p:nvPr/>
        </p:nvSpPr>
        <p:spPr>
          <a:xfrm>
            <a:off x="3516716" y="5111110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48C – Advanced Energy Credit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ECB171F-9B58-7BAB-7ECF-BBBEAE7DAA80}"/>
              </a:ext>
            </a:extLst>
          </p:cNvPr>
          <p:cNvSpPr txBox="1">
            <a:spLocks/>
          </p:cNvSpPr>
          <p:nvPr/>
        </p:nvSpPr>
        <p:spPr>
          <a:xfrm>
            <a:off x="3516715" y="5602138"/>
            <a:ext cx="40316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48E – Advanced Energy Credit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7BF47A-F7C2-644A-0B6A-56AD0324625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07895" y="2240908"/>
            <a:ext cx="508825" cy="215000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881383-A02D-B675-839D-2232938184AC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3007896" y="2748690"/>
            <a:ext cx="508823" cy="161484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96B1EA-7212-74BF-7A21-4428B2F19E39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007896" y="3261876"/>
            <a:ext cx="508822" cy="136926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8ED794-9659-D865-E34E-9DF5CB36D0B7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07896" y="3775933"/>
            <a:ext cx="508821" cy="855210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F8EB2E-6B73-6EC6-3AB0-3F9D7EB3D5E9}"/>
              </a:ext>
            </a:extLst>
          </p:cNvPr>
          <p:cNvCxnSpPr>
            <a:cxnSpLocks/>
          </p:cNvCxnSpPr>
          <p:nvPr/>
        </p:nvCxnSpPr>
        <p:spPr>
          <a:xfrm flipV="1">
            <a:off x="2985200" y="4301656"/>
            <a:ext cx="540723" cy="575068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B64589-4657-0BD5-009F-4B5116C85C4F}"/>
              </a:ext>
            </a:extLst>
          </p:cNvPr>
          <p:cNvCxnSpPr>
            <a:cxnSpLocks/>
          </p:cNvCxnSpPr>
          <p:nvPr/>
        </p:nvCxnSpPr>
        <p:spPr>
          <a:xfrm flipV="1">
            <a:off x="3007896" y="4766274"/>
            <a:ext cx="518027" cy="139026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A2208E-6B64-E33C-2892-CC6964DAD51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007896" y="4910385"/>
            <a:ext cx="508820" cy="382801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AD1E58-717B-9839-BB4F-E2D13F72B87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007896" y="4861841"/>
            <a:ext cx="508819" cy="922373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5C63AAF3-E50E-7CDD-8C51-F491839EE99A}"/>
              </a:ext>
            </a:extLst>
          </p:cNvPr>
          <p:cNvSpPr txBox="1">
            <a:spLocks/>
          </p:cNvSpPr>
          <p:nvPr/>
        </p:nvSpPr>
        <p:spPr>
          <a:xfrm>
            <a:off x="3516714" y="6101992"/>
            <a:ext cx="4031695" cy="364151"/>
          </a:xfrm>
          <a:prstGeom prst="rect">
            <a:avLst/>
          </a:prstGeom>
          <a:solidFill>
            <a:srgbClr val="597781"/>
          </a:solidFill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179D – Buildings Efficiency Deduct.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F3EF3C-C2D1-8DEB-8E77-209C6E29D12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3007896" y="4861841"/>
            <a:ext cx="508818" cy="1422227"/>
          </a:xfrm>
          <a:prstGeom prst="line">
            <a:avLst/>
          </a:prstGeom>
          <a:ln w="12700">
            <a:solidFill>
              <a:srgbClr val="59778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58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03B8C6-A0F0-9744-BBA7-A6CD8C2F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757575"/>
                </a:solidFill>
                <a:latin typeface="Cambria" panose="02040503050406030204" pitchFamily="18" charset="0"/>
              </a:rPr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DDF1D-6DFB-BA41-B09D-D5474CCEF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8883"/>
            <a:ext cx="9144000" cy="26164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47F1C0-7C26-CC42-97FB-9E589CB92CE1}"/>
              </a:ext>
            </a:extLst>
          </p:cNvPr>
          <p:cNvSpPr txBox="1">
            <a:spLocks/>
          </p:cNvSpPr>
          <p:nvPr/>
        </p:nvSpPr>
        <p:spPr>
          <a:xfrm>
            <a:off x="1143000" y="3048760"/>
            <a:ext cx="6858000" cy="13259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300" b="1" dirty="0">
                <a:solidFill>
                  <a:srgbClr val="000F9F"/>
                </a:solidFill>
                <a:latin typeface="Cambria" panose="02040503050406030204" pitchFamily="18" charset="0"/>
              </a:rPr>
              <a:t>Q&amp;A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F7A990D-C114-D041-931C-CCED2732C217}"/>
              </a:ext>
            </a:extLst>
          </p:cNvPr>
          <p:cNvSpPr txBox="1">
            <a:spLocks/>
          </p:cNvSpPr>
          <p:nvPr/>
        </p:nvSpPr>
        <p:spPr>
          <a:xfrm>
            <a:off x="1143000" y="4402132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buNone/>
            </a:pPr>
            <a:endParaRPr lang="en-US" sz="2400">
              <a:solidFill>
                <a:srgbClr val="757575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8D3FC-4902-8602-B181-792DC6E02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376"/>
            <a:ext cx="9144000" cy="26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2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ECDA5-1536-AF4E-A93C-982E397E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5161"/>
            <a:ext cx="8019248" cy="6842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84C49-9CB1-4643-AB7A-FFA80A0B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8F567A2-FD9E-644E-A981-4FDBB6C4D4B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8DB5C-2748-BC4D-8758-3FD89D6D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13" y="776764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0F9F"/>
                </a:solidFill>
                <a:latin typeface="Cambria"/>
                <a:ea typeface="Cambria"/>
              </a:rPr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019C0A-1D76-B797-36A6-1CF075E97AA4}"/>
              </a:ext>
            </a:extLst>
          </p:cNvPr>
          <p:cNvSpPr txBox="1">
            <a:spLocks/>
          </p:cNvSpPr>
          <p:nvPr/>
        </p:nvSpPr>
        <p:spPr>
          <a:xfrm>
            <a:off x="616839" y="1768067"/>
            <a:ext cx="7578572" cy="388743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b="1" dirty="0">
              <a:solidFill>
                <a:srgbClr val="00869E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100" b="1" dirty="0">
              <a:solidFill>
                <a:srgbClr val="00869E"/>
              </a:solidFill>
              <a:latin typeface="Cambria" panose="02040503050406030204" pitchFamily="18" charset="0"/>
              <a:cs typeface="Candar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869E"/>
                </a:solidFill>
                <a:latin typeface="Cambria"/>
                <a:ea typeface="Cambria"/>
              </a:rPr>
              <a:t>Jeremy Kalin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869E"/>
                </a:solidFill>
                <a:latin typeface="Cambria"/>
                <a:ea typeface="Cambria"/>
              </a:rPr>
              <a:t>Impact Counsel Attorney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869E"/>
                </a:solidFill>
                <a:latin typeface="Cambria"/>
                <a:ea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jkalin@avisenlegal.com</a:t>
            </a:r>
            <a:r>
              <a:rPr lang="en-US" b="1" dirty="0">
                <a:solidFill>
                  <a:srgbClr val="00869E"/>
                </a:solidFill>
                <a:latin typeface="Cambria"/>
                <a:ea typeface="Cambria"/>
              </a:rPr>
              <a:t>   </a:t>
            </a:r>
            <a:endParaRPr lang="en-US" b="1">
              <a:solidFill>
                <a:srgbClr val="00869E"/>
              </a:solidFill>
              <a:latin typeface="Cambria" panose="02040503050406030204" pitchFamily="18" charset="0"/>
              <a:ea typeface="Cambri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srgbClr val="00869E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srgbClr val="00869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Modern Grid Oct 102623_Page_04">
            <a:extLst>
              <a:ext uri="{FF2B5EF4-FFF2-40B4-BE49-F238E27FC236}">
                <a16:creationId xmlns:a16="http://schemas.microsoft.com/office/drawing/2014/main" id="{FEFAB018-73E5-4EEB-4FFA-122EADA7B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374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2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3F443-1ADF-6349-A69D-6E1062188A8F}"/>
              </a:ext>
            </a:extLst>
          </p:cNvPr>
          <p:cNvSpPr txBox="1"/>
          <p:nvPr/>
        </p:nvSpPr>
        <p:spPr>
          <a:xfrm>
            <a:off x="155722" y="524196"/>
            <a:ext cx="8784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597781"/>
                </a:solidFill>
                <a:latin typeface="Candara"/>
                <a:cs typeface="Candara"/>
              </a:rPr>
              <a:t>DIVING INTO THE</a:t>
            </a:r>
          </a:p>
          <a:p>
            <a:pPr algn="ctr"/>
            <a:r>
              <a:rPr lang="en-US" sz="5400" b="1" dirty="0">
                <a:solidFill>
                  <a:srgbClr val="597781"/>
                </a:solidFill>
                <a:latin typeface="Candara"/>
                <a:cs typeface="Candara"/>
              </a:rPr>
              <a:t>INFLATION REDUCTION ACT</a:t>
            </a:r>
          </a:p>
          <a:p>
            <a:pPr algn="ctr"/>
            <a:endParaRPr lang="en-US" sz="2800" dirty="0">
              <a:solidFill>
                <a:srgbClr val="597781"/>
              </a:solidFill>
              <a:latin typeface="Candara"/>
              <a:cs typeface="Candara"/>
            </a:endParaRPr>
          </a:p>
          <a:p>
            <a:pPr algn="ctr"/>
            <a:r>
              <a:rPr lang="en-US" sz="2800" dirty="0">
                <a:solidFill>
                  <a:srgbClr val="597781"/>
                </a:solidFill>
                <a:latin typeface="Candara"/>
                <a:cs typeface="Candara"/>
              </a:rPr>
              <a:t>Opportunities, Challenges and Unknowns</a:t>
            </a:r>
          </a:p>
          <a:p>
            <a:pPr algn="ctr"/>
            <a:r>
              <a:rPr lang="en-US" sz="2800" dirty="0">
                <a:solidFill>
                  <a:srgbClr val="597781"/>
                </a:solidFill>
                <a:latin typeface="Candara"/>
                <a:cs typeface="Candara"/>
              </a:rPr>
              <a:t>with clean energy tax credits and more</a:t>
            </a:r>
          </a:p>
          <a:p>
            <a:pPr algn="ctr"/>
            <a:endParaRPr lang="en-US" sz="3600" dirty="0">
              <a:solidFill>
                <a:srgbClr val="597781"/>
              </a:solidFill>
              <a:latin typeface="Candara"/>
              <a:cs typeface="Candara"/>
            </a:endParaRPr>
          </a:p>
          <a:p>
            <a:pPr algn="ctr"/>
            <a:r>
              <a:rPr lang="en-US" sz="3200" b="1" dirty="0">
                <a:solidFill>
                  <a:srgbClr val="597781"/>
                </a:solidFill>
                <a:latin typeface="Candara"/>
                <a:cs typeface="Candara"/>
              </a:rPr>
              <a:t>Illinois Power Agency Power Hour</a:t>
            </a:r>
            <a:endParaRPr lang="en-US" sz="4000" b="1" dirty="0">
              <a:solidFill>
                <a:srgbClr val="597781"/>
              </a:solidFill>
              <a:latin typeface="Candara"/>
              <a:cs typeface="Candara"/>
            </a:endParaRPr>
          </a:p>
          <a:p>
            <a:pPr algn="ctr"/>
            <a:r>
              <a:rPr lang="en-US" sz="3200" dirty="0">
                <a:solidFill>
                  <a:srgbClr val="597781"/>
                </a:solidFill>
                <a:latin typeface="Candara"/>
                <a:cs typeface="Candara"/>
              </a:rPr>
              <a:t>28 June 2024</a:t>
            </a:r>
            <a:endParaRPr lang="en-US" sz="4000" dirty="0">
              <a:solidFill>
                <a:srgbClr val="597781"/>
              </a:solidFill>
              <a:latin typeface="Candar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9F4F8-1F3B-EC4C-AD61-7B040DA5ECAF}"/>
              </a:ext>
            </a:extLst>
          </p:cNvPr>
          <p:cNvSpPr txBox="1"/>
          <p:nvPr/>
        </p:nvSpPr>
        <p:spPr>
          <a:xfrm>
            <a:off x="341705" y="5918202"/>
            <a:ext cx="630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97781"/>
                </a:solidFill>
                <a:latin typeface="Candara"/>
                <a:cs typeface="Candara"/>
              </a:rPr>
              <a:t>Jeremy Kalin</a:t>
            </a:r>
          </a:p>
          <a:p>
            <a:r>
              <a:rPr lang="en-US" sz="2000" dirty="0">
                <a:solidFill>
                  <a:srgbClr val="597781"/>
                </a:solidFill>
                <a:latin typeface="Candara"/>
                <a:cs typeface="Candara"/>
              </a:rPr>
              <a:t>Impact Counsel attorney, </a:t>
            </a:r>
            <a:r>
              <a:rPr lang="en-US" sz="2000" dirty="0" err="1">
                <a:solidFill>
                  <a:srgbClr val="597781"/>
                </a:solidFill>
                <a:latin typeface="Candara"/>
                <a:cs typeface="Candara"/>
              </a:rPr>
              <a:t>Avisen</a:t>
            </a:r>
            <a:r>
              <a:rPr lang="en-US" sz="2000" dirty="0">
                <a:solidFill>
                  <a:srgbClr val="597781"/>
                </a:solidFill>
                <a:latin typeface="Candara"/>
                <a:cs typeface="Candara"/>
              </a:rPr>
              <a:t> Legal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 Acts of Congress in 2021-2022 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44B21E-3B35-2672-69B3-7657B4F2D52E}"/>
              </a:ext>
            </a:extLst>
          </p:cNvPr>
          <p:cNvSpPr txBox="1">
            <a:spLocks/>
          </p:cNvSpPr>
          <p:nvPr/>
        </p:nvSpPr>
        <p:spPr>
          <a:xfrm>
            <a:off x="404838" y="1343449"/>
            <a:ext cx="2603058" cy="535209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CHIPS Act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947A03-3BC7-C688-0AFE-4B1D0907A747}"/>
              </a:ext>
            </a:extLst>
          </p:cNvPr>
          <p:cNvSpPr txBox="1">
            <a:spLocks/>
          </p:cNvSpPr>
          <p:nvPr/>
        </p:nvSpPr>
        <p:spPr>
          <a:xfrm>
            <a:off x="404838" y="1888432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$280 Billion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9CFE-5807-48E9-751D-F0DA33C5CD35}"/>
              </a:ext>
            </a:extLst>
          </p:cNvPr>
          <p:cNvSpPr txBox="1">
            <a:spLocks/>
          </p:cNvSpPr>
          <p:nvPr/>
        </p:nvSpPr>
        <p:spPr>
          <a:xfrm>
            <a:off x="404838" y="2968842"/>
            <a:ext cx="2603058" cy="535209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IIJA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16E34E-CBDD-6E92-EC10-071F465C7634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$550 Billion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7DA7B3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IRA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$500 Billion*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5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3 Acts of Congress in 2021-2022 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44B21E-3B35-2672-69B3-7657B4F2D52E}"/>
              </a:ext>
            </a:extLst>
          </p:cNvPr>
          <p:cNvSpPr txBox="1">
            <a:spLocks/>
          </p:cNvSpPr>
          <p:nvPr/>
        </p:nvSpPr>
        <p:spPr>
          <a:xfrm>
            <a:off x="404838" y="1514507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CHIPS Act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947A03-3BC7-C688-0AFE-4B1D0907A747}"/>
              </a:ext>
            </a:extLst>
          </p:cNvPr>
          <p:cNvSpPr txBox="1">
            <a:spLocks/>
          </p:cNvSpPr>
          <p:nvPr/>
        </p:nvSpPr>
        <p:spPr>
          <a:xfrm>
            <a:off x="404838" y="1890338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$280 Billion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3C9CFE-5807-48E9-751D-F0DA33C5CD35}"/>
              </a:ext>
            </a:extLst>
          </p:cNvPr>
          <p:cNvSpPr txBox="1">
            <a:spLocks/>
          </p:cNvSpPr>
          <p:nvPr/>
        </p:nvSpPr>
        <p:spPr>
          <a:xfrm>
            <a:off x="404838" y="3139900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IIJA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16E34E-CBDD-6E92-EC10-071F465C7634}"/>
              </a:ext>
            </a:extLst>
          </p:cNvPr>
          <p:cNvSpPr txBox="1">
            <a:spLocks/>
          </p:cNvSpPr>
          <p:nvPr/>
        </p:nvSpPr>
        <p:spPr>
          <a:xfrm>
            <a:off x="404838" y="3513825"/>
            <a:ext cx="1771095" cy="364151"/>
          </a:xfrm>
          <a:prstGeom prst="rect">
            <a:avLst/>
          </a:prstGeom>
          <a:noFill/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7DA7B3"/>
                </a:solidFill>
                <a:latin typeface="Gill Sans" charset="0"/>
                <a:ea typeface="Gill Sans" charset="0"/>
                <a:cs typeface="Gill Sans" charset="0"/>
              </a:rPr>
              <a:t>$550 Billion</a:t>
            </a: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16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60ADD8-ADE2-7F70-7A97-783BA8CFFC8D}"/>
              </a:ext>
            </a:extLst>
          </p:cNvPr>
          <p:cNvSpPr txBox="1">
            <a:spLocks/>
          </p:cNvSpPr>
          <p:nvPr/>
        </p:nvSpPr>
        <p:spPr>
          <a:xfrm>
            <a:off x="404838" y="4594236"/>
            <a:ext cx="2603058" cy="535209"/>
          </a:xfrm>
          <a:prstGeom prst="rect">
            <a:avLst/>
          </a:prstGeom>
          <a:solidFill>
            <a:srgbClr val="597781"/>
          </a:solidFill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IRA</a:t>
            </a:r>
            <a:endParaRPr lang="en-US" sz="2000" b="1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DD3DA-3C1B-C7A5-E8DE-B756E937099E}"/>
              </a:ext>
            </a:extLst>
          </p:cNvPr>
          <p:cNvSpPr txBox="1">
            <a:spLocks/>
          </p:cNvSpPr>
          <p:nvPr/>
        </p:nvSpPr>
        <p:spPr>
          <a:xfrm>
            <a:off x="404838" y="5139219"/>
            <a:ext cx="2603058" cy="535209"/>
          </a:xfrm>
          <a:prstGeom prst="rect">
            <a:avLst/>
          </a:prstGeom>
          <a:noFill/>
          <a:ln>
            <a:solidFill>
              <a:srgbClr val="597781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$500 Billion*</a:t>
            </a:r>
          </a:p>
          <a:p>
            <a:endParaRPr lang="en-US" sz="24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rgbClr val="7DA7B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8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174EB3-BFB3-4C46-C20D-C8148CDAD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8"/>
          <a:stretch/>
        </p:blipFill>
        <p:spPr>
          <a:xfrm>
            <a:off x="2781544" y="1438183"/>
            <a:ext cx="5350402" cy="4668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419" y="146948"/>
            <a:ext cx="8784537" cy="6574527"/>
          </a:xfrm>
          <a:prstGeom prst="rect">
            <a:avLst/>
          </a:prstGeom>
          <a:noFill/>
          <a:ln w="19050" cmpd="sng">
            <a:solidFill>
              <a:srgbClr val="7DA7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8E8D0-29FC-A227-1A01-6D2A8F45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0371" y="5509218"/>
            <a:ext cx="1115281" cy="12494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19212-D8D1-079E-FC98-467A53557648}"/>
              </a:ext>
            </a:extLst>
          </p:cNvPr>
          <p:cNvSpPr txBox="1">
            <a:spLocks/>
          </p:cNvSpPr>
          <p:nvPr/>
        </p:nvSpPr>
        <p:spPr>
          <a:xfrm>
            <a:off x="362836" y="278687"/>
            <a:ext cx="8405727" cy="695871"/>
          </a:xfrm>
          <a:prstGeom prst="rect">
            <a:avLst/>
          </a:prstGeom>
          <a:ln>
            <a:solidFill>
              <a:srgbClr val="7DA7B3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97781"/>
                </a:solidFill>
                <a:latin typeface="Gill Sans" charset="0"/>
                <a:ea typeface="Gill Sans" charset="0"/>
                <a:cs typeface="Gill Sans" charset="0"/>
              </a:rPr>
              <a:t>Inflation Reduction Act</a:t>
            </a:r>
            <a:endParaRPr lang="en-US" sz="2800" b="1" dirty="0">
              <a:solidFill>
                <a:srgbClr val="59778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5F32A0D-70E6-A782-A953-CE22471A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5" y="5084255"/>
            <a:ext cx="1689524" cy="7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9C6DF2CFA2344B8438EA57D1C19B2" ma:contentTypeVersion="36" ma:contentTypeDescription="Create a new document." ma:contentTypeScope="" ma:versionID="53740bddac1f26aaa791076d257ce165">
  <xsd:schema xmlns:xsd="http://www.w3.org/2001/XMLSchema" xmlns:xs="http://www.w3.org/2001/XMLSchema" xmlns:p="http://schemas.microsoft.com/office/2006/metadata/properties" xmlns:ns1="http://schemas.microsoft.com/sharepoint/v3" xmlns:ns2="07eb0168-e38f-4593-8bb7-e13af032c594" xmlns:ns3="449d9eb7-b7cc-4e27-879b-01b4831586a2" targetNamespace="http://schemas.microsoft.com/office/2006/metadata/properties" ma:root="true" ma:fieldsID="b29dddca1f498f04e63b02cd92c8f757" ns1:_="" ns2:_="" ns3:_="">
    <xsd:import namespace="http://schemas.microsoft.com/sharepoint/v3"/>
    <xsd:import namespace="07eb0168-e38f-4593-8bb7-e13af032c594"/>
    <xsd:import namespace="449d9eb7-b7cc-4e27-879b-01b4831586a2"/>
    <xsd:element name="properties">
      <xsd:complexType>
        <xsd:sequence>
          <xsd:element name="documentManagement">
            <xsd:complexType>
              <xsd:all>
                <xsd:element ref="ns2:Notes_x0020_to_x0020_consider_x0020_before_x0020_reviewing_x003a_" minOccurs="0"/>
                <xsd:element ref="ns2:MediaServiceMetadata" minOccurs="0"/>
                <xsd:element ref="ns2:MediaServiceFastMetadata" minOccurs="0"/>
                <xsd:element ref="ns2:legal" minOccurs="0"/>
                <xsd:element ref="ns3:SharedWithUsers" minOccurs="0"/>
                <xsd:element ref="ns3:SharedWithDetails" minOccurs="0"/>
                <xsd:element ref="ns2:Finished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TeamStatus" minOccurs="0"/>
                <xsd:element ref="ns2:Goaldatetocompletereview_x003a_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Status" minOccurs="0"/>
                <xsd:element ref="ns2:Roll_x002d_Call" minOccurs="0"/>
                <xsd:element ref="ns2:Completed" minOccurs="0"/>
                <xsd:element ref="ns2:Notes" minOccurs="0"/>
                <xsd:element ref="ns2:ManagerApprova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b0168-e38f-4593-8bb7-e13af032c594" elementFormDefault="qualified">
    <xsd:import namespace="http://schemas.microsoft.com/office/2006/documentManagement/types"/>
    <xsd:import namespace="http://schemas.microsoft.com/office/infopath/2007/PartnerControls"/>
    <xsd:element name="Notes_x0020_to_x0020_consider_x0020_before_x0020_reviewing_x003a_" ma:index="1" nillable="true" ma:displayName="Notes to consider before reviewing:" ma:internalName="Notes_x0020_to_x0020_consider_x0020_before_x0020_reviewing_x003a_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egal" ma:index="10" nillable="true" ma:displayName="legal" ma:format="Dropdown" ma:hidden="true" ma:list="UserInfo" ma:SharePointGroup="0" ma:internalName="legal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inished" ma:index="13" nillable="true" ma:displayName="Finished" ma:default="2022-08-30T00:00:00Z" ma:format="DateOnly" ma:hidden="true" ma:internalName="Finished" ma:readOnly="false">
      <xsd:simpleType>
        <xsd:restriction base="dms:DateTime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4bd80cb-b55d-4a01-be99-577b45a2d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TeamStatus" ma:index="22" nillable="true" ma:displayName="Currently Assigned for review to:" ma:description="This column specifies who is currently assigned to review of the document. This is helpful for reviewers to know what documents they should look at." ma:format="Dropdown" ma:hidden="true" ma:internalName="TeamStatus" ma:readOnly="false">
      <xsd:simpleType>
        <xsd:union memberTypes="dms:Text">
          <xsd:simpleType>
            <xsd:restriction base="dms:Choice">
              <xsd:enumeration value="Sarah"/>
              <xsd:enumeration value="Rachael"/>
              <xsd:enumeration value="Rachel"/>
              <xsd:enumeration value="Zoe"/>
              <xsd:enumeration value="Sharon"/>
            </xsd:restriction>
          </xsd:simpleType>
        </xsd:union>
      </xsd:simpleType>
    </xsd:element>
    <xsd:element name="Goaldatetocompletereview_x003a_" ma:index="23" nillable="true" ma:displayName="Goal date to complete review:" ma:format="DateOnly" ma:hidden="true" ma:internalName="Goaldatetocompletereview_x003a_" ma:readOnly="false">
      <xsd:simpleType>
        <xsd:restriction base="dms:DateTime"/>
      </xsd:simpleType>
    </xsd:element>
    <xsd:element name="MediaServiceLocation" ma:index="27" nillable="true" ma:displayName="Location" ma:hidden="true" ma:indexed="true" ma:internalName="MediaServiceLocation" ma:readOnly="true">
      <xsd:simpleType>
        <xsd:restriction base="dms:Text"/>
      </xsd:simpleType>
    </xsd:element>
    <xsd:element name="Status" ma:index="28" nillable="true" ma:displayName="Status" ma:format="Dropdown" ma:internalName="Status">
      <xsd:simpleType>
        <xsd:restriction base="dms:Choice">
          <xsd:enumeration value="in-progress"/>
          <xsd:enumeration value="draft"/>
          <xsd:enumeration value="check for final"/>
          <xsd:enumeration value="complete"/>
          <xsd:enumeration value="Sent for Signatures"/>
          <xsd:enumeration value="Need Signature"/>
        </xsd:restriction>
      </xsd:simpleType>
    </xsd:element>
    <xsd:element name="Roll_x002d_Call" ma:index="29" nillable="true" ma:displayName="Roll-Call" ma:description="when done making edits put your name here" ma:format="Dropdown" ma:list="UserInfo" ma:SharePointGroup="0" ma:internalName="Roll_x002d_Cal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mpleted" ma:index="30" nillable="true" ma:displayName="Completed " ma:default="1" ma:format="Dropdown" ma:internalName="Completed">
      <xsd:simpleType>
        <xsd:restriction base="dms:Boolean"/>
      </xsd:simpleType>
    </xsd:element>
    <xsd:element name="Notes" ma:index="3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anagerApproval" ma:index="32" nillable="true" ma:displayName="Manager Approval" ma:description="Please type name of manager who approved the final version of this document" ma:format="Dropdown" ma:list="UserInfo" ma:SharePointGroup="0" ma:internalName="ManagerApprov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d9eb7-b7cc-4e27-879b-01b4831586a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4" nillable="true" ma:displayName="Taxonomy Catch All Column" ma:hidden="true" ma:list="{d32c7c3e-39b0-4ad2-86af-70b8daaeb2b9}" ma:internalName="TaxCatchAll" ma:readOnly="false" ma:showField="CatchAllData" ma:web="449d9eb7-b7cc-4e27-879b-01b48315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aldatetocompletereview_x003a_ xmlns="07eb0168-e38f-4593-8bb7-e13af032c594" xsi:nil="true"/>
    <ManagerApproval xmlns="07eb0168-e38f-4593-8bb7-e13af032c594">
      <UserInfo>
        <DisplayName/>
        <AccountId xsi:nil="true"/>
        <AccountType/>
      </UserInfo>
    </ManagerApproval>
    <Notes_x0020_to_x0020_consider_x0020_before_x0020_reviewing_x003a_ xmlns="07eb0168-e38f-4593-8bb7-e13af032c594" xsi:nil="true"/>
    <_ip_UnifiedCompliancePolicyUIAction xmlns="http://schemas.microsoft.com/sharepoint/v3" xsi:nil="true"/>
    <Status xmlns="07eb0168-e38f-4593-8bb7-e13af032c594" xsi:nil="true"/>
    <TeamStatus xmlns="07eb0168-e38f-4593-8bb7-e13af032c594" xsi:nil="true"/>
    <TaxCatchAll xmlns="449d9eb7-b7cc-4e27-879b-01b4831586a2" xsi:nil="true"/>
    <lcf76f155ced4ddcb4097134ff3c332f xmlns="07eb0168-e38f-4593-8bb7-e13af032c594">
      <Terms xmlns="http://schemas.microsoft.com/office/infopath/2007/PartnerControls"/>
    </lcf76f155ced4ddcb4097134ff3c332f>
    <_ip_UnifiedCompliancePolicyProperties xmlns="http://schemas.microsoft.com/sharepoint/v3" xsi:nil="true"/>
    <Notes xmlns="07eb0168-e38f-4593-8bb7-e13af032c594" xsi:nil="true"/>
    <Finished xmlns="07eb0168-e38f-4593-8bb7-e13af032c594">2022-08-30T00:00:00+00:00</Finished>
    <Completed xmlns="07eb0168-e38f-4593-8bb7-e13af032c594">true</Completed>
    <legal xmlns="07eb0168-e38f-4593-8bb7-e13af032c594">
      <UserInfo>
        <DisplayName/>
        <AccountId xsi:nil="true"/>
        <AccountType/>
      </UserInfo>
    </legal>
    <Roll_x002d_Call xmlns="07eb0168-e38f-4593-8bb7-e13af032c594">
      <UserInfo>
        <DisplayName/>
        <AccountId xsi:nil="true"/>
        <AccountType/>
      </UserInfo>
    </Roll_x002d_Call>
  </documentManagement>
</p:properties>
</file>

<file path=customXml/itemProps1.xml><?xml version="1.0" encoding="utf-8"?>
<ds:datastoreItem xmlns:ds="http://schemas.openxmlformats.org/officeDocument/2006/customXml" ds:itemID="{79437CF7-5EA3-4DCF-BB18-A960B61728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2A6EE-5D2C-46BB-87AE-6A4CA191E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eb0168-e38f-4593-8bb7-e13af032c594"/>
    <ds:schemaRef ds:uri="449d9eb7-b7cc-4e27-879b-01b483158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D2AD5-CA00-4E7E-8468-70132CE2CFA6}">
  <ds:schemaRefs>
    <ds:schemaRef ds:uri="http://schemas.microsoft.com/office/2006/metadata/properties"/>
    <ds:schemaRef ds:uri="http://schemas.microsoft.com/office/infopath/2007/PartnerControls"/>
    <ds:schemaRef ds:uri="07eb0168-e38f-4593-8bb7-e13af032c594"/>
    <ds:schemaRef ds:uri="http://schemas.microsoft.com/sharepoint/v3"/>
    <ds:schemaRef ds:uri="449d9eb7-b7cc-4e27-879b-01b4831586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13766</TotalTime>
  <Words>2370</Words>
  <Application>Microsoft Office PowerPoint</Application>
  <PresentationFormat>On-screen Show (4:3)</PresentationFormat>
  <Paragraphs>700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Candara</vt:lpstr>
      <vt:lpstr>Gill Sans</vt:lpstr>
      <vt:lpstr>Office Theme</vt:lpstr>
      <vt:lpstr>1_Office Theme</vt:lpstr>
      <vt:lpstr>PowerPoint Presentation</vt:lpstr>
      <vt:lpstr>Agenda</vt:lpstr>
      <vt:lpstr>IPA Power Hour Webinars</vt:lpstr>
      <vt:lpstr>IPA Power Hour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Kalin</dc:creator>
  <cp:lastModifiedBy>Tartaglia, Tori</cp:lastModifiedBy>
  <cp:revision>889</cp:revision>
  <cp:lastPrinted>2022-08-29T18:49:43Z</cp:lastPrinted>
  <dcterms:created xsi:type="dcterms:W3CDTF">2015-09-20T16:39:45Z</dcterms:created>
  <dcterms:modified xsi:type="dcterms:W3CDTF">2024-06-28T15:43:44Z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0x010100A7D9C6DF2CFA2344B8438EA57D1C19B2</vt:lpwstr>
  </property>
  <property fmtid="{D5CDD505-2E9C-101B-9397-08002B2CF9AE}" pid="3" name="MediaServiceImageTags">
    <vt:lpwstr/>
  </property>
</Properties>
</file>